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63" r:id="rId4"/>
    <p:sldId id="267" r:id="rId5"/>
    <p:sldId id="268" r:id="rId6"/>
    <p:sldId id="269" r:id="rId7"/>
    <p:sldId id="260" r:id="rId8"/>
    <p:sldId id="271" r:id="rId9"/>
    <p:sldId id="270" r:id="rId10"/>
    <p:sldId id="258" r:id="rId11"/>
    <p:sldId id="259" r:id="rId12"/>
    <p:sldId id="273" r:id="rId13"/>
    <p:sldId id="275" r:id="rId14"/>
    <p:sldId id="277" r:id="rId15"/>
    <p:sldId id="278" r:id="rId16"/>
    <p:sldId id="280" r:id="rId17"/>
    <p:sldId id="281" r:id="rId18"/>
    <p:sldId id="274" r:id="rId19"/>
    <p:sldId id="282" r:id="rId20"/>
    <p:sldId id="287" r:id="rId21"/>
    <p:sldId id="283" r:id="rId22"/>
    <p:sldId id="285" r:id="rId23"/>
    <p:sldId id="303" r:id="rId24"/>
    <p:sldId id="272" r:id="rId25"/>
    <p:sldId id="286"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876428"/>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1371600" y="3857628"/>
            <a:ext cx="6400800" cy="17532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093B546-10BA-428C-A5D1-B6887BA704AE}"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A96-DE0D-4551-A54F-39B8A30E78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93B546-10BA-428C-A5D1-B6887BA704AE}"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A96-DE0D-4551-A54F-39B8A30E78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6644" y="274640"/>
            <a:ext cx="1400156" cy="5851525"/>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829444"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93B546-10BA-428C-A5D1-B6887BA704AE}"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A96-DE0D-4551-A54F-39B8A30E78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93B546-10BA-428C-A5D1-B6887BA704AE}"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A96-DE0D-4551-A54F-39B8A30E78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54150"/>
            <a:ext cx="7772400" cy="1860850"/>
          </a:xfrm>
        </p:spPr>
        <p:txBody>
          <a:bodyPr anchor="t"/>
          <a:lstStyle>
            <a:lvl1pPr algn="l">
              <a:defRPr sz="44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356428"/>
            <a:ext cx="7772400" cy="15012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93B546-10BA-428C-A5D1-B6887BA704AE}"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A96-DE0D-4551-A54F-39B8A30E78C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93B546-10BA-428C-A5D1-B6887BA704AE}" type="datetimeFigureOut">
              <a:rPr lang="en-US" smtClean="0"/>
              <a:pPr/>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6A96-DE0D-4551-A54F-39B8A30E78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93B546-10BA-428C-A5D1-B6887BA704AE}" type="datetimeFigureOut">
              <a:rPr lang="en-US" smtClean="0"/>
              <a:pPr/>
              <a:t>7/11/2013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D6A96-DE0D-4551-A54F-39B8A30E78C0}" type="slidenum">
              <a:rPr lang="en-US" smtClean="0"/>
              <a:pPr/>
              <a:t>‹#›</a:t>
            </a:fld>
            <a:endParaRPr lang="en-US"/>
          </a:p>
        </p:txBody>
      </p:sp>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93B546-10BA-428C-A5D1-B6887BA704AE}" type="datetimeFigureOut">
              <a:rPr lang="en-US" smtClean="0"/>
              <a:pPr/>
              <a:t>7/11/2013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D6A96-DE0D-4551-A54F-39B8A30E78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3B546-10BA-428C-A5D1-B6887BA704AE}" type="datetimeFigureOut">
              <a:rPr lang="en-US" smtClean="0"/>
              <a:pPr/>
              <a:t>7/11/2013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D6A96-DE0D-4551-A54F-39B8A30E78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6258" y="381000"/>
            <a:ext cx="2667000" cy="1833554"/>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3352800" y="380999"/>
            <a:ext cx="5410200" cy="5745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326258" y="2214554"/>
            <a:ext cx="2667000" cy="3912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93B546-10BA-428C-A5D1-B6887BA704AE}" type="datetimeFigureOut">
              <a:rPr lang="en-US" smtClean="0"/>
              <a:pPr/>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6A96-DE0D-4551-A54F-39B8A30E78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0474" y="553734"/>
            <a:ext cx="7349244" cy="4741531"/>
            <a:chOff x="428596" y="553734"/>
            <a:chExt cx="7349244" cy="4741531"/>
          </a:xfrm>
        </p:grpSpPr>
        <p:sp>
          <p:nvSpPr>
            <p:cNvPr id="16" name="Rectangle 15"/>
            <p:cNvSpPr/>
            <p:nvPr userDrawn="1"/>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Rectangle 16"/>
            <p:cNvSpPr/>
            <p:nvPr userDrawn="1"/>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Rectangle 17"/>
            <p:cNvSpPr/>
            <p:nvPr userDrawn="1"/>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Picture Placeholder 2"/>
          <p:cNvSpPr>
            <a:spLocks noGrp="1"/>
          </p:cNvSpPr>
          <p:nvPr>
            <p:ph type="pic" idx="1"/>
          </p:nvPr>
        </p:nvSpPr>
        <p:spPr>
          <a:xfrm>
            <a:off x="1651912" y="612776"/>
            <a:ext cx="7215238" cy="4602175"/>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useBgFill="1">
        <p:nvSpPr>
          <p:cNvPr id="2" name="Title 1"/>
          <p:cNvSpPr>
            <a:spLocks noGrp="1"/>
          </p:cNvSpPr>
          <p:nvPr>
            <p:ph type="title"/>
          </p:nvPr>
        </p:nvSpPr>
        <p:spPr>
          <a:xfrm>
            <a:off x="0" y="595295"/>
            <a:ext cx="1357290" cy="5691227"/>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714480" y="5481658"/>
            <a:ext cx="7215238"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93B546-10BA-428C-A5D1-B6887BA704AE}" type="datetimeFigureOut">
              <a:rPr lang="en-US" smtClean="0"/>
              <a:pPr/>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6A96-DE0D-4551-A54F-39B8A30E78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724400"/>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8878" y="6483997"/>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F093B546-10BA-428C-A5D1-B6887BA704AE}" type="datetimeFigureOut">
              <a:rPr lang="en-US" smtClean="0"/>
              <a:pPr/>
              <a:t>7/11/2013</a:t>
            </a:fld>
            <a:endParaRPr lang="en-US"/>
          </a:p>
        </p:txBody>
      </p:sp>
      <p:sp>
        <p:nvSpPr>
          <p:cNvPr id="5" name="Footer Placeholder 4"/>
          <p:cNvSpPr>
            <a:spLocks noGrp="1"/>
          </p:cNvSpPr>
          <p:nvPr>
            <p:ph type="ftr" sz="quarter" idx="3"/>
          </p:nvPr>
        </p:nvSpPr>
        <p:spPr>
          <a:xfrm>
            <a:off x="3124200" y="6483997"/>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2644" y="6483997"/>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D6BD6A96-DE0D-4551-A54F-39B8A30E78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886200"/>
            <a:ext cx="7825680" cy="990600"/>
          </a:xfrm>
        </p:spPr>
        <p:txBody>
          <a:bodyPr>
            <a:noAutofit/>
          </a:bodyPr>
          <a:lstStyle/>
          <a:p>
            <a:r>
              <a:rPr lang="en-US" sz="2400" dirty="0" smtClean="0"/>
              <a:t>Psychometric property and Incremental Validity of the AAQ-II among Chinese Samples</a:t>
            </a:r>
            <a:endParaRPr lang="en-US" sz="2400" dirty="0"/>
          </a:p>
        </p:txBody>
      </p:sp>
      <p:sp>
        <p:nvSpPr>
          <p:cNvPr id="3" name="Subtitle 2"/>
          <p:cNvSpPr>
            <a:spLocks noGrp="1"/>
          </p:cNvSpPr>
          <p:nvPr>
            <p:ph type="subTitle" idx="1"/>
          </p:nvPr>
        </p:nvSpPr>
        <p:spPr>
          <a:xfrm>
            <a:off x="1219200" y="5124450"/>
            <a:ext cx="6089104" cy="1040854"/>
          </a:xfrm>
        </p:spPr>
        <p:txBody>
          <a:bodyPr>
            <a:noAutofit/>
          </a:bodyPr>
          <a:lstStyle/>
          <a:p>
            <a:r>
              <a:rPr lang="en-US" sz="2000" dirty="0" smtClean="0">
                <a:latin typeface="Century Gothic" pitchFamily="34" charset="0"/>
                <a:cs typeface="Times New Roman" pitchFamily="18" charset="0"/>
              </a:rPr>
              <a:t>Yang </a:t>
            </a:r>
            <a:r>
              <a:rPr lang="en-US" sz="2000" dirty="0" err="1" smtClean="0">
                <a:latin typeface="Century Gothic" pitchFamily="34" charset="0"/>
                <a:cs typeface="Times New Roman" pitchFamily="18" charset="0"/>
              </a:rPr>
              <a:t>Ji</a:t>
            </a:r>
            <a:r>
              <a:rPr lang="en-US" sz="2000" dirty="0" smtClean="0">
                <a:latin typeface="Century Gothic" pitchFamily="34" charset="0"/>
                <a:cs typeface="Times New Roman" pitchFamily="18" charset="0"/>
              </a:rPr>
              <a:t> &amp; Prof. </a:t>
            </a:r>
            <a:r>
              <a:rPr lang="en-US" sz="2000" dirty="0" err="1" smtClean="0">
                <a:latin typeface="Century Gothic" pitchFamily="34" charset="0"/>
                <a:cs typeface="Times New Roman" pitchFamily="18" charset="0"/>
              </a:rPr>
              <a:t>Zhuo</a:t>
            </a:r>
            <a:r>
              <a:rPr lang="en-US" sz="2000" dirty="0" smtClean="0">
                <a:latin typeface="Century Gothic" pitchFamily="34" charset="0"/>
                <a:cs typeface="Times New Roman" pitchFamily="18" charset="0"/>
              </a:rPr>
              <a:t>-Hong Zhu</a:t>
            </a:r>
          </a:p>
          <a:p>
            <a:r>
              <a:rPr lang="en-US" sz="2000" dirty="0" smtClean="0">
                <a:latin typeface="Century Gothic" pitchFamily="34" charset="0"/>
                <a:cs typeface="Times New Roman" pitchFamily="18" charset="0"/>
              </a:rPr>
              <a:t>Institute of Psychology</a:t>
            </a:r>
          </a:p>
          <a:p>
            <a:r>
              <a:rPr lang="en-US" sz="2000" dirty="0" smtClean="0">
                <a:latin typeface="Century Gothic" pitchFamily="34" charset="0"/>
                <a:cs typeface="Times New Roman" pitchFamily="18" charset="0"/>
              </a:rPr>
              <a:t>Chinese Academy of Sciences</a:t>
            </a:r>
          </a:p>
        </p:txBody>
      </p:sp>
      <p:pic>
        <p:nvPicPr>
          <p:cNvPr id="4" name="Picture 2" descr="http://edu.sz.bendibao.com/Admin/upload/logo/10029logo.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5400751" y="1196752"/>
            <a:ext cx="1907553" cy="1772816"/>
          </a:xfrm>
          <a:prstGeom prst="rect">
            <a:avLst/>
          </a:prstGeom>
          <a:noFill/>
        </p:spPr>
      </p:pic>
      <p:grpSp>
        <p:nvGrpSpPr>
          <p:cNvPr id="11" name="Group 10"/>
          <p:cNvGrpSpPr/>
          <p:nvPr/>
        </p:nvGrpSpPr>
        <p:grpSpPr>
          <a:xfrm>
            <a:off x="662867" y="764704"/>
            <a:ext cx="3510364" cy="2304256"/>
            <a:chOff x="662867" y="764704"/>
            <a:chExt cx="3510364" cy="2304256"/>
          </a:xfrm>
        </p:grpSpPr>
        <p:sp>
          <p:nvSpPr>
            <p:cNvPr id="5" name="6-Point Star 4"/>
            <p:cNvSpPr/>
            <p:nvPr/>
          </p:nvSpPr>
          <p:spPr>
            <a:xfrm>
              <a:off x="1598971" y="1124744"/>
              <a:ext cx="1944216" cy="1944216"/>
            </a:xfrm>
            <a:prstGeom prst="star6">
              <a:avLst>
                <a:gd name="adj" fmla="val 42210"/>
                <a:gd name="hf" fmla="val 11547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Psychological Flexibility</a:t>
              </a:r>
              <a:endParaRPr lang="en-US" dirty="0">
                <a:latin typeface="+mj-lt"/>
              </a:endParaRPr>
            </a:p>
          </p:txBody>
        </p:sp>
        <p:sp>
          <p:nvSpPr>
            <p:cNvPr id="6" name="TextBox 5"/>
            <p:cNvSpPr txBox="1"/>
            <p:nvPr/>
          </p:nvSpPr>
          <p:spPr>
            <a:xfrm>
              <a:off x="2175035" y="764704"/>
              <a:ext cx="777777" cy="369332"/>
            </a:xfrm>
            <a:prstGeom prst="rect">
              <a:avLst/>
            </a:prstGeom>
            <a:noFill/>
          </p:spPr>
          <p:txBody>
            <a:bodyPr wrap="none" rtlCol="0">
              <a:spAutoFit/>
            </a:bodyPr>
            <a:lstStyle/>
            <a:p>
              <a:r>
                <a:rPr lang="en-US" dirty="0" smtClean="0">
                  <a:solidFill>
                    <a:schemeClr val="tx2">
                      <a:lumMod val="60000"/>
                      <a:lumOff val="40000"/>
                    </a:schemeClr>
                  </a:solidFill>
                </a:rPr>
                <a:t>MAAS</a:t>
              </a:r>
              <a:endParaRPr lang="en-US" dirty="0">
                <a:solidFill>
                  <a:schemeClr val="tx2">
                    <a:lumMod val="60000"/>
                    <a:lumOff val="40000"/>
                  </a:schemeClr>
                </a:solidFill>
              </a:endParaRPr>
            </a:p>
          </p:txBody>
        </p:sp>
        <p:sp>
          <p:nvSpPr>
            <p:cNvPr id="7" name="TextBox 6"/>
            <p:cNvSpPr txBox="1"/>
            <p:nvPr/>
          </p:nvSpPr>
          <p:spPr>
            <a:xfrm>
              <a:off x="662867" y="1412776"/>
              <a:ext cx="967316" cy="369332"/>
            </a:xfrm>
            <a:prstGeom prst="rect">
              <a:avLst/>
            </a:prstGeom>
            <a:noFill/>
          </p:spPr>
          <p:txBody>
            <a:bodyPr wrap="none" rtlCol="0">
              <a:spAutoFit/>
            </a:bodyPr>
            <a:lstStyle/>
            <a:p>
              <a:r>
                <a:rPr lang="en-US" b="1" dirty="0" smtClean="0">
                  <a:solidFill>
                    <a:schemeClr val="bg2">
                      <a:lumMod val="50000"/>
                    </a:schemeClr>
                  </a:solidFill>
                </a:rPr>
                <a:t>AAQ-II</a:t>
              </a:r>
              <a:endParaRPr lang="en-US" b="1" dirty="0">
                <a:solidFill>
                  <a:schemeClr val="bg2">
                    <a:lumMod val="50000"/>
                  </a:schemeClr>
                </a:solidFill>
              </a:endParaRPr>
            </a:p>
          </p:txBody>
        </p:sp>
        <p:sp>
          <p:nvSpPr>
            <p:cNvPr id="8" name="TextBox 7"/>
            <p:cNvSpPr txBox="1"/>
            <p:nvPr/>
          </p:nvSpPr>
          <p:spPr>
            <a:xfrm>
              <a:off x="3543187" y="1403484"/>
              <a:ext cx="630044" cy="369332"/>
            </a:xfrm>
            <a:prstGeom prst="rect">
              <a:avLst/>
            </a:prstGeom>
            <a:noFill/>
          </p:spPr>
          <p:txBody>
            <a:bodyPr wrap="none" rtlCol="0">
              <a:spAutoFit/>
            </a:bodyPr>
            <a:lstStyle/>
            <a:p>
              <a:r>
                <a:rPr lang="en-US" dirty="0" smtClean="0">
                  <a:solidFill>
                    <a:schemeClr val="bg2">
                      <a:lumMod val="50000"/>
                    </a:schemeClr>
                  </a:solidFill>
                </a:rPr>
                <a:t>MLQ</a:t>
              </a:r>
              <a:endParaRPr lang="en-US" dirty="0">
                <a:solidFill>
                  <a:schemeClr val="bg2">
                    <a:lumMod val="50000"/>
                  </a:schemeClr>
                </a:solidFill>
              </a:endParaRPr>
            </a:p>
          </p:txBody>
        </p:sp>
        <p:sp>
          <p:nvSpPr>
            <p:cNvPr id="10" name="TextBox 9"/>
            <p:cNvSpPr txBox="1"/>
            <p:nvPr/>
          </p:nvSpPr>
          <p:spPr>
            <a:xfrm>
              <a:off x="951037" y="2348880"/>
              <a:ext cx="647934" cy="369332"/>
            </a:xfrm>
            <a:prstGeom prst="rect">
              <a:avLst/>
            </a:prstGeom>
            <a:noFill/>
          </p:spPr>
          <p:txBody>
            <a:bodyPr wrap="none" rtlCol="0">
              <a:spAutoFit/>
            </a:bodyPr>
            <a:lstStyle/>
            <a:p>
              <a:r>
                <a:rPr lang="en-US" dirty="0" smtClean="0">
                  <a:solidFill>
                    <a:schemeClr val="accent2">
                      <a:lumMod val="75000"/>
                    </a:schemeClr>
                  </a:solidFill>
                </a:rPr>
                <a:t>CFQ</a:t>
              </a:r>
              <a:endParaRPr lang="en-US" dirty="0">
                <a:solidFill>
                  <a:schemeClr val="accent2">
                    <a:lumMod val="75000"/>
                  </a:schemeClr>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Defining PF: Other tenants</a:t>
            </a:r>
            <a:endParaRPr lang="en-US" dirty="0"/>
          </a:p>
        </p:txBody>
      </p:sp>
      <p:pic>
        <p:nvPicPr>
          <p:cNvPr id="6" name="Picture 2" descr="http://www.rageboy.com/mbimages/aaron-beck2.jpg"/>
          <p:cNvPicPr>
            <a:picLocks noGrp="1" noChangeAspect="1" noChangeArrowheads="1"/>
          </p:cNvPicPr>
          <p:nvPr>
            <p:ph sz="half" idx="1"/>
          </p:nvPr>
        </p:nvPicPr>
        <p:blipFill>
          <a:blip r:embed="rId2" cstate="print"/>
          <a:stretch>
            <a:fillRect/>
          </a:stretch>
        </p:blipFill>
        <p:spPr bwMode="auto">
          <a:xfrm>
            <a:off x="1231900" y="2264739"/>
            <a:ext cx="2764036" cy="2820445"/>
          </a:xfrm>
          <a:prstGeom prst="rect">
            <a:avLst/>
          </a:prstGeom>
          <a:noFill/>
        </p:spPr>
      </p:pic>
      <p:sp>
        <p:nvSpPr>
          <p:cNvPr id="4" name="Content Placeholder 3"/>
          <p:cNvSpPr>
            <a:spLocks noGrp="1"/>
          </p:cNvSpPr>
          <p:nvPr>
            <p:ph sz="half" idx="2"/>
          </p:nvPr>
        </p:nvSpPr>
        <p:spPr/>
        <p:txBody>
          <a:bodyPr>
            <a:normAutofit fontScale="62500" lnSpcReduction="20000"/>
          </a:bodyPr>
          <a:lstStyle/>
          <a:p>
            <a:pPr marL="0">
              <a:buNone/>
            </a:pPr>
            <a:endParaRPr lang="en-US" sz="4100" dirty="0" smtClean="0">
              <a:latin typeface="Century Gothic" pitchFamily="34" charset="0"/>
            </a:endParaRPr>
          </a:p>
          <a:p>
            <a:pPr marL="0">
              <a:buNone/>
            </a:pPr>
            <a:r>
              <a:rPr lang="en-US" sz="4100" dirty="0" smtClean="0">
                <a:latin typeface="Century Gothic" pitchFamily="34" charset="0"/>
              </a:rPr>
              <a:t>“In addition to altering cognition, many of the strategies advanced by cognitive theory work </a:t>
            </a:r>
            <a:r>
              <a:rPr lang="en-US" sz="4100" b="1" dirty="0" smtClean="0">
                <a:latin typeface="Century Gothic" pitchFamily="34" charset="0"/>
              </a:rPr>
              <a:t>to achieve distance from and perspective about one’s predicament</a:t>
            </a:r>
            <a:r>
              <a:rPr lang="en-US" sz="4100" dirty="0" smtClean="0">
                <a:latin typeface="Century Gothic" pitchFamily="34" charset="0"/>
              </a:rPr>
              <a:t>” (2011)</a:t>
            </a:r>
          </a:p>
          <a:p>
            <a:pPr marL="0">
              <a:buNone/>
            </a:pPr>
            <a:r>
              <a:rPr lang="en-US" sz="3800" dirty="0" smtClean="0">
                <a:latin typeface="Century Gothic" pitchFamily="34" charset="0"/>
              </a:rPr>
              <a:t>D.J.A. </a:t>
            </a:r>
            <a:r>
              <a:rPr lang="en-US" sz="3800" dirty="0" err="1" smtClean="0">
                <a:latin typeface="Century Gothic" pitchFamily="34" charset="0"/>
              </a:rPr>
              <a:t>Dozois</a:t>
            </a:r>
            <a:r>
              <a:rPr lang="en-US" sz="3800" dirty="0" smtClean="0">
                <a:latin typeface="Century Gothic" pitchFamily="34" charset="0"/>
              </a:rPr>
              <a:t> &amp; A.T. Beck</a:t>
            </a:r>
          </a:p>
          <a:p>
            <a:pPr marL="0">
              <a:buNone/>
            </a:pPr>
            <a:r>
              <a:rPr lang="en-US" sz="3800" dirty="0" smtClean="0">
                <a:latin typeface="Century Gothic" pitchFamily="34" charset="0"/>
              </a:rPr>
              <a:t>ACT ∈ CBT</a:t>
            </a:r>
          </a:p>
          <a:p>
            <a:pPr marL="0">
              <a:buNone/>
            </a:pPr>
            <a:r>
              <a:rPr lang="en-US" sz="3800" dirty="0" smtClean="0">
                <a:latin typeface="Century Gothic" pitchFamily="34" charset="0"/>
              </a:rPr>
              <a:t>an advancement of CBT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holycool.net/wp-content/uploads/2012/05/Evidence-Laundry-Bag.jpg"/>
          <p:cNvPicPr>
            <a:picLocks noChangeAspect="1" noChangeArrowheads="1"/>
          </p:cNvPicPr>
          <p:nvPr/>
        </p:nvPicPr>
        <p:blipFill>
          <a:blip r:embed="rId2" cstate="print"/>
          <a:srcRect/>
          <a:stretch>
            <a:fillRect/>
          </a:stretch>
        </p:blipFill>
        <p:spPr bwMode="auto">
          <a:xfrm>
            <a:off x="1619672" y="476672"/>
            <a:ext cx="6096000" cy="5676901"/>
          </a:xfrm>
          <a:prstGeom prst="rect">
            <a:avLst/>
          </a:prstGeom>
          <a:noFill/>
        </p:spPr>
      </p:pic>
      <p:sp>
        <p:nvSpPr>
          <p:cNvPr id="8" name="TextBox 7"/>
          <p:cNvSpPr txBox="1"/>
          <p:nvPr/>
        </p:nvSpPr>
        <p:spPr>
          <a:xfrm>
            <a:off x="4860032" y="4005064"/>
            <a:ext cx="356188" cy="707886"/>
          </a:xfrm>
          <a:prstGeom prst="rect">
            <a:avLst/>
          </a:prstGeom>
          <a:noFill/>
        </p:spPr>
        <p:txBody>
          <a:bodyPr wrap="none" rtlCol="0">
            <a:spAutoFit/>
          </a:bodyPr>
          <a:lstStyle/>
          <a:p>
            <a:r>
              <a:rPr lang="en-US" sz="4000" dirty="0" smtClean="0"/>
              <a:t>?</a:t>
            </a:r>
            <a:endParaRPr lang="en-US" sz="4000" dirty="0"/>
          </a:p>
        </p:txBody>
      </p:sp>
      <p:sp>
        <p:nvSpPr>
          <p:cNvPr id="9" name="TextBox 8"/>
          <p:cNvSpPr txBox="1"/>
          <p:nvPr/>
        </p:nvSpPr>
        <p:spPr>
          <a:xfrm>
            <a:off x="3995936" y="2060848"/>
            <a:ext cx="356188" cy="707886"/>
          </a:xfrm>
          <a:prstGeom prst="rect">
            <a:avLst/>
          </a:prstGeom>
          <a:noFill/>
        </p:spPr>
        <p:txBody>
          <a:bodyPr wrap="none" rtlCol="0">
            <a:spAutoFit/>
          </a:bodyPr>
          <a:lstStyle/>
          <a:p>
            <a:r>
              <a:rPr lang="en-US" sz="4000" dirty="0" smtClean="0"/>
              <a:t>?</a:t>
            </a:r>
            <a:endParaRPr lang="en-US" sz="4000" dirty="0"/>
          </a:p>
        </p:txBody>
      </p:sp>
      <p:sp>
        <p:nvSpPr>
          <p:cNvPr id="10" name="TextBox 9"/>
          <p:cNvSpPr txBox="1"/>
          <p:nvPr/>
        </p:nvSpPr>
        <p:spPr>
          <a:xfrm>
            <a:off x="3203848" y="4437112"/>
            <a:ext cx="492443" cy="1200329"/>
          </a:xfrm>
          <a:prstGeom prst="rect">
            <a:avLst/>
          </a:prstGeom>
          <a:noFill/>
        </p:spPr>
        <p:txBody>
          <a:bodyPr wrap="none" rtlCol="0">
            <a:spAutoFit/>
          </a:bodyPr>
          <a:lstStyle/>
          <a:p>
            <a:r>
              <a:rPr lang="en-US" sz="7200" dirty="0" smtClean="0"/>
              <a:t>?</a:t>
            </a:r>
            <a:endParaRPr lang="en-US" sz="7200" dirty="0"/>
          </a:p>
        </p:txBody>
      </p:sp>
      <p:sp>
        <p:nvSpPr>
          <p:cNvPr id="11" name="TextBox 10"/>
          <p:cNvSpPr txBox="1"/>
          <p:nvPr/>
        </p:nvSpPr>
        <p:spPr>
          <a:xfrm>
            <a:off x="2123728" y="1484784"/>
            <a:ext cx="372218" cy="769441"/>
          </a:xfrm>
          <a:prstGeom prst="rect">
            <a:avLst/>
          </a:prstGeom>
          <a:noFill/>
        </p:spPr>
        <p:txBody>
          <a:bodyPr wrap="none" rtlCol="0">
            <a:spAutoFit/>
          </a:bodyPr>
          <a:lstStyle/>
          <a:p>
            <a:r>
              <a:rPr lang="en-US" sz="4400" dirty="0" smtClean="0"/>
              <a:t>?</a:t>
            </a:r>
            <a:endParaRPr lang="en-US" sz="4400" dirty="0"/>
          </a:p>
        </p:txBody>
      </p:sp>
      <p:sp>
        <p:nvSpPr>
          <p:cNvPr id="12" name="TextBox 11"/>
          <p:cNvSpPr txBox="1"/>
          <p:nvPr/>
        </p:nvSpPr>
        <p:spPr>
          <a:xfrm>
            <a:off x="6156176" y="1772816"/>
            <a:ext cx="526106" cy="1323439"/>
          </a:xfrm>
          <a:prstGeom prst="rect">
            <a:avLst/>
          </a:prstGeom>
          <a:noFill/>
        </p:spPr>
        <p:txBody>
          <a:bodyPr wrap="none" rtlCol="0">
            <a:spAutoFit/>
          </a:bodyPr>
          <a:lstStyle/>
          <a:p>
            <a:r>
              <a:rPr lang="en-US" sz="8000" dirty="0" smtClean="0"/>
              <a:t>?</a:t>
            </a:r>
            <a:endParaRPr lang="en-US" sz="8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PF: Other tenants</a:t>
            </a:r>
          </a:p>
        </p:txBody>
      </p:sp>
      <p:pic>
        <p:nvPicPr>
          <p:cNvPr id="27650" name="Picture 2" descr="Free first page"/>
          <p:cNvPicPr>
            <a:picLocks noChangeAspect="1" noChangeArrowheads="1"/>
          </p:cNvPicPr>
          <p:nvPr/>
        </p:nvPicPr>
        <p:blipFill>
          <a:blip r:embed="rId2" cstate="print"/>
          <a:srcRect/>
          <a:stretch>
            <a:fillRect/>
          </a:stretch>
        </p:blipFill>
        <p:spPr bwMode="auto">
          <a:xfrm rot="433984">
            <a:off x="4682674" y="3485400"/>
            <a:ext cx="2289490" cy="3196564"/>
          </a:xfrm>
          <a:prstGeom prst="rect">
            <a:avLst/>
          </a:prstGeom>
          <a:noFill/>
        </p:spPr>
      </p:pic>
      <p:pic>
        <p:nvPicPr>
          <p:cNvPr id="4" name="Picture 2" descr="http://www.cognitivetherapynyc.com/CMFiles/Images/2511.jpg"/>
          <p:cNvPicPr>
            <a:picLocks noChangeAspect="1" noChangeArrowheads="1"/>
          </p:cNvPicPr>
          <p:nvPr/>
        </p:nvPicPr>
        <p:blipFill>
          <a:blip r:embed="rId3" cstate="print"/>
          <a:stretch>
            <a:fillRect/>
          </a:stretch>
        </p:blipFill>
        <p:spPr bwMode="auto">
          <a:xfrm rot="21283305">
            <a:off x="2736179" y="3808752"/>
            <a:ext cx="1619301" cy="2431240"/>
          </a:xfrm>
          <a:prstGeom prst="rect">
            <a:avLst/>
          </a:prstGeom>
          <a:noFill/>
        </p:spPr>
      </p:pic>
      <p:sp>
        <p:nvSpPr>
          <p:cNvPr id="3" name="Content Placeholder 2"/>
          <p:cNvSpPr>
            <a:spLocks noGrp="1"/>
          </p:cNvSpPr>
          <p:nvPr>
            <p:ph idx="1"/>
          </p:nvPr>
        </p:nvSpPr>
        <p:spPr/>
        <p:txBody>
          <a:bodyPr>
            <a:normAutofit/>
          </a:bodyPr>
          <a:lstStyle/>
          <a:p>
            <a:pPr algn="ctr">
              <a:buNone/>
            </a:pPr>
            <a:r>
              <a:rPr lang="en-US" sz="2400" b="1" dirty="0" smtClean="0">
                <a:latin typeface="Century Gothic" pitchFamily="34" charset="0"/>
              </a:rPr>
              <a:t>a emotional schema construct</a:t>
            </a:r>
          </a:p>
          <a:p>
            <a:pPr>
              <a:buNone/>
            </a:pPr>
            <a:r>
              <a:rPr lang="en-US" sz="2400" dirty="0" smtClean="0">
                <a:latin typeface="Century Gothic" pitchFamily="34" charset="0"/>
              </a:rPr>
              <a:t>Vol. 5, </a:t>
            </a:r>
            <a:r>
              <a:rPr lang="en-US" sz="2400" dirty="0" err="1" smtClean="0">
                <a:latin typeface="Century Gothic" pitchFamily="34" charset="0"/>
              </a:rPr>
              <a:t>Iss</a:t>
            </a:r>
            <a:r>
              <a:rPr lang="en-US" sz="2400" dirty="0" smtClean="0">
                <a:latin typeface="Century Gothic" pitchFamily="34" charset="0"/>
              </a:rPr>
              <a:t>. 4, Special Section: Emotional Schemas, Emotion Regulation, and Psychopathology</a:t>
            </a:r>
          </a:p>
          <a:p>
            <a:pPr>
              <a:buNone/>
            </a:pPr>
            <a:r>
              <a:rPr lang="en-US" sz="2400" dirty="0" smtClean="0">
                <a:latin typeface="Century Gothic" pitchFamily="34" charset="0"/>
              </a:rPr>
              <a:t>International Journal of Cognitive Therapy</a:t>
            </a:r>
            <a:endParaRPr lang="en-US" sz="2400" b="1" dirty="0" smtClean="0">
              <a:latin typeface="Century Gothic"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make of this?</a:t>
            </a:r>
            <a:endParaRPr lang="en-US" dirty="0"/>
          </a:p>
        </p:txBody>
      </p:sp>
      <p:sp>
        <p:nvSpPr>
          <p:cNvPr id="6" name="Content Placeholder 5"/>
          <p:cNvSpPr>
            <a:spLocks noGrp="1"/>
          </p:cNvSpPr>
          <p:nvPr>
            <p:ph idx="1"/>
          </p:nvPr>
        </p:nvSpPr>
        <p:spPr/>
        <p:txBody>
          <a:bodyPr/>
          <a:lstStyle/>
          <a:p>
            <a:pPr>
              <a:buNone/>
            </a:pPr>
            <a:r>
              <a:rPr lang="en-US" sz="2000" b="1" dirty="0" smtClean="0">
                <a:latin typeface="Century Gothic" pitchFamily="34" charset="0"/>
              </a:rPr>
              <a:t>PAPER NO.1:	</a:t>
            </a:r>
          </a:p>
          <a:p>
            <a:pPr>
              <a:buNone/>
            </a:pPr>
            <a:r>
              <a:rPr lang="en-US" sz="2000" b="1" dirty="0" smtClean="0">
                <a:latin typeface="Century Gothic" pitchFamily="34" charset="0"/>
              </a:rPr>
              <a:t>	Processes Underlying Depression: Risk Aversion, Emotional Schema, and Psychological Flexibility</a:t>
            </a:r>
          </a:p>
          <a:p>
            <a:pPr>
              <a:buNone/>
            </a:pPr>
            <a:r>
              <a:rPr lang="en-US" sz="2000" dirty="0" smtClean="0">
                <a:latin typeface="Century Gothic" pitchFamily="34" charset="0"/>
              </a:rPr>
              <a:t>	</a:t>
            </a:r>
            <a:r>
              <a:rPr lang="en-US" sz="2000" b="1" dirty="0" smtClean="0">
                <a:latin typeface="Century Gothic" pitchFamily="34" charset="0"/>
              </a:rPr>
              <a:t>425 psychotherapy patients</a:t>
            </a:r>
          </a:p>
          <a:p>
            <a:pPr>
              <a:buNone/>
            </a:pPr>
            <a:r>
              <a:rPr lang="en-US" sz="2000" dirty="0" smtClean="0">
                <a:latin typeface="Century Gothic" pitchFamily="34" charset="0"/>
              </a:rPr>
              <a:t>	“Multiple regression analyses indicated that depression was best predicted by Risk Aversion and Psychological Flexibility. These findings are discussed in terms of the relative contributions of beliefs about emotional experience and risk tolerance as underlying processes affecting psychological flexibility and depression.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make of this?</a:t>
            </a:r>
            <a:endParaRPr lang="en-US" dirty="0"/>
          </a:p>
        </p:txBody>
      </p:sp>
      <p:sp>
        <p:nvSpPr>
          <p:cNvPr id="6" name="Content Placeholder 5"/>
          <p:cNvSpPr>
            <a:spLocks noGrp="1"/>
          </p:cNvSpPr>
          <p:nvPr>
            <p:ph idx="1"/>
          </p:nvPr>
        </p:nvSpPr>
        <p:spPr/>
        <p:txBody>
          <a:bodyPr/>
          <a:lstStyle/>
          <a:p>
            <a:pPr>
              <a:buNone/>
            </a:pPr>
            <a:r>
              <a:rPr lang="en-US" sz="2000" b="1" dirty="0" smtClean="0">
                <a:latin typeface="Century Gothic" pitchFamily="34" charset="0"/>
              </a:rPr>
              <a:t>PAPER NO.2:</a:t>
            </a:r>
          </a:p>
          <a:p>
            <a:pPr>
              <a:buNone/>
            </a:pPr>
            <a:r>
              <a:rPr lang="en-US" sz="2000" b="1" dirty="0" smtClean="0">
                <a:latin typeface="Century Gothic" pitchFamily="34" charset="0"/>
              </a:rPr>
              <a:t>	Emotional Schemas, Psychological Flexibility, and Anxiety: The Role of Flexible Response Patterns to Anxious Arousal</a:t>
            </a:r>
          </a:p>
          <a:p>
            <a:pPr>
              <a:buNone/>
            </a:pPr>
            <a:r>
              <a:rPr lang="en-US" sz="2000" b="1" dirty="0" smtClean="0">
                <a:latin typeface="Century Gothic" pitchFamily="34" charset="0"/>
              </a:rPr>
              <a:t>	295 outpatients presenting for CBT	</a:t>
            </a:r>
          </a:p>
          <a:p>
            <a:pPr>
              <a:buNone/>
            </a:pPr>
            <a:r>
              <a:rPr lang="en-US" sz="2000" dirty="0" smtClean="0">
                <a:latin typeface="Century Gothic" pitchFamily="34" charset="0"/>
              </a:rPr>
              <a:t>	“In regression models, emotional schemas regarding control of affect were the primary predictor of elevated BAI scores while psychological flexibility was the primary predictor of elevated anxiety scores on the MCMI-III”</a:t>
            </a:r>
          </a:p>
          <a:p>
            <a:pPr>
              <a:buNone/>
            </a:pPr>
            <a:r>
              <a:rPr lang="en-US" sz="2000" dirty="0" smtClean="0">
                <a:latin typeface="Century Gothic" pitchFamily="34" charset="0"/>
              </a:rPr>
              <a:t>	BAI: Beck Anxiety Inventory</a:t>
            </a:r>
          </a:p>
          <a:p>
            <a:pPr>
              <a:buNone/>
            </a:pPr>
            <a:r>
              <a:rPr lang="en-US" sz="2000" dirty="0" smtClean="0">
                <a:latin typeface="Century Gothic" pitchFamily="34" charset="0"/>
              </a:rPr>
              <a:t>	MCMI-III: </a:t>
            </a:r>
            <a:r>
              <a:rPr lang="en-US" sz="2000" dirty="0" err="1" smtClean="0">
                <a:latin typeface="Century Gothic" pitchFamily="34" charset="0"/>
              </a:rPr>
              <a:t>Millon</a:t>
            </a:r>
            <a:r>
              <a:rPr lang="en-US" sz="2000" dirty="0" smtClean="0">
                <a:latin typeface="Century Gothic" pitchFamily="34" charset="0"/>
              </a:rPr>
              <a:t> Clinical </a:t>
            </a:r>
            <a:r>
              <a:rPr lang="en-US" sz="2000" dirty="0" err="1" smtClean="0">
                <a:latin typeface="Century Gothic" pitchFamily="34" charset="0"/>
              </a:rPr>
              <a:t>Multiaxial</a:t>
            </a:r>
            <a:r>
              <a:rPr lang="en-US" sz="2000" dirty="0" smtClean="0">
                <a:latin typeface="Century Gothic" pitchFamily="34" charset="0"/>
              </a:rPr>
              <a:t> Inventory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make of this?</a:t>
            </a:r>
            <a:endParaRPr lang="en-US" dirty="0"/>
          </a:p>
        </p:txBody>
      </p:sp>
      <p:sp>
        <p:nvSpPr>
          <p:cNvPr id="6" name="Content Placeholder 5"/>
          <p:cNvSpPr>
            <a:spLocks noGrp="1"/>
          </p:cNvSpPr>
          <p:nvPr>
            <p:ph idx="1"/>
          </p:nvPr>
        </p:nvSpPr>
        <p:spPr/>
        <p:txBody>
          <a:bodyPr/>
          <a:lstStyle/>
          <a:p>
            <a:pPr>
              <a:buNone/>
            </a:pPr>
            <a:r>
              <a:rPr lang="en-US" sz="2000" b="1" dirty="0" smtClean="0">
                <a:latin typeface="Century Gothic" pitchFamily="34" charset="0"/>
              </a:rPr>
              <a:t>PAPER NO.3: </a:t>
            </a:r>
          </a:p>
          <a:p>
            <a:pPr>
              <a:buNone/>
            </a:pPr>
            <a:r>
              <a:rPr lang="en-US" sz="2000" b="1" dirty="0" smtClean="0">
                <a:latin typeface="Century Gothic" pitchFamily="34" charset="0"/>
              </a:rPr>
              <a:t>	Mindfulness, Psychological Flexibility, and Emotional Schemas</a:t>
            </a:r>
          </a:p>
          <a:p>
            <a:pPr>
              <a:buNone/>
            </a:pPr>
            <a:r>
              <a:rPr lang="en-US" sz="2000" dirty="0" smtClean="0">
                <a:latin typeface="Century Gothic" pitchFamily="34" charset="0"/>
              </a:rPr>
              <a:t>	</a:t>
            </a:r>
            <a:r>
              <a:rPr lang="en-US" sz="2000" b="1" dirty="0" smtClean="0">
                <a:latin typeface="Century Gothic" pitchFamily="34" charset="0"/>
              </a:rPr>
              <a:t>107 adult cognitive-behavioral outpatient	</a:t>
            </a:r>
          </a:p>
          <a:p>
            <a:pPr>
              <a:buNone/>
            </a:pPr>
            <a:r>
              <a:rPr lang="en-US" sz="2000" dirty="0" smtClean="0">
                <a:latin typeface="Century Gothic" pitchFamily="34" charset="0"/>
              </a:rPr>
              <a:t>	“Individuals with higher levels of dispositional mindfulness also had higher levels of psychological flexibility and were more likely to endorse more adaptive dimensions of emotional schemas. Those individual who appeared less psychologically flexible or displayed lower levels of dispositional mindfulness were more likely to report less adaptive and more rigid responses to emotional experiences”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make of this?</a:t>
            </a:r>
            <a:endParaRPr lang="en-US" dirty="0"/>
          </a:p>
        </p:txBody>
      </p:sp>
      <p:sp>
        <p:nvSpPr>
          <p:cNvPr id="3" name="Content Placeholder 2"/>
          <p:cNvSpPr>
            <a:spLocks noGrp="1"/>
          </p:cNvSpPr>
          <p:nvPr>
            <p:ph idx="1"/>
          </p:nvPr>
        </p:nvSpPr>
        <p:spPr/>
        <p:txBody>
          <a:bodyPr>
            <a:normAutofit/>
          </a:bodyPr>
          <a:lstStyle/>
          <a:p>
            <a:pPr algn="ctr">
              <a:buNone/>
            </a:pPr>
            <a:r>
              <a:rPr lang="en-US" sz="2400" dirty="0" smtClean="0">
                <a:latin typeface="Century Gothic" pitchFamily="34" charset="0"/>
              </a:rPr>
              <a:t>Assumption that the AAQ-II ≡ PF</a:t>
            </a:r>
          </a:p>
          <a:p>
            <a:pPr algn="ctr">
              <a:buNone/>
            </a:pPr>
            <a:r>
              <a:rPr lang="en-US" sz="2400" dirty="0" smtClean="0">
                <a:latin typeface="Century Gothic" pitchFamily="34" charset="0"/>
              </a:rPr>
              <a:t>Concluding PF = M = ES based on the significance of multiple regression coefficients</a:t>
            </a:r>
          </a:p>
          <a:p>
            <a:pPr algn="ctr">
              <a:buNone/>
            </a:pPr>
            <a:endParaRPr lang="en-US" sz="2400" dirty="0" smtClean="0">
              <a:latin typeface="Century Gothic" pitchFamily="34" charset="0"/>
            </a:endParaRPr>
          </a:p>
          <a:p>
            <a:pPr algn="ctr">
              <a:buNone/>
            </a:pPr>
            <a:r>
              <a:rPr lang="en-US" sz="2400" b="1" dirty="0" smtClean="0">
                <a:latin typeface="Century Gothic" pitchFamily="34" charset="0"/>
              </a:rPr>
              <a:t>Where is the mentioning of theoretical underpinnings?</a:t>
            </a:r>
          </a:p>
          <a:p>
            <a:pPr algn="ctr">
              <a:buNone/>
            </a:pPr>
            <a:r>
              <a:rPr lang="en-US" sz="2400" b="1" dirty="0" smtClean="0">
                <a:latin typeface="Century Gothic" pitchFamily="34" charset="0"/>
              </a:rPr>
              <a:t>Where is the </a:t>
            </a:r>
            <a:r>
              <a:rPr lang="el-GR" sz="2400" b="1" dirty="0" smtClean="0">
                <a:latin typeface="Century Gothic" pitchFamily="34" charset="0"/>
              </a:rPr>
              <a:t>Δ</a:t>
            </a:r>
            <a:r>
              <a:rPr lang="en-US" sz="2400" b="1" dirty="0" smtClean="0">
                <a:latin typeface="Century Gothic" pitchFamily="34" charset="0"/>
              </a:rPr>
              <a:t>R</a:t>
            </a:r>
            <a:r>
              <a:rPr lang="en-US" sz="2400" b="1" baseline="30000" dirty="0" smtClean="0">
                <a:latin typeface="Century Gothic" pitchFamily="34" charset="0"/>
              </a:rPr>
              <a:t>2</a:t>
            </a:r>
            <a:r>
              <a:rPr lang="en-US" sz="2400" b="1" dirty="0" smtClean="0">
                <a:latin typeface="Century Gothic" pitchFamily="34" charset="0"/>
              </a:rPr>
              <a:t> ?</a:t>
            </a:r>
            <a:endParaRPr lang="en-US" sz="2400" b="1" baseline="30000" dirty="0" smtClean="0">
              <a:latin typeface="Century Gothic" pitchFamily="34" charset="0"/>
            </a:endParaRPr>
          </a:p>
        </p:txBody>
      </p:sp>
      <p:pic>
        <p:nvPicPr>
          <p:cNvPr id="25601" name="Picture 1"/>
          <p:cNvPicPr>
            <a:picLocks noChangeAspect="1" noChangeArrowheads="1"/>
          </p:cNvPicPr>
          <p:nvPr/>
        </p:nvPicPr>
        <p:blipFill>
          <a:blip r:embed="rId2" cstate="print"/>
          <a:srcRect/>
          <a:stretch>
            <a:fillRect/>
          </a:stretch>
        </p:blipFill>
        <p:spPr bwMode="auto">
          <a:xfrm>
            <a:off x="2123728" y="4869160"/>
            <a:ext cx="3101243" cy="1801908"/>
          </a:xfrm>
          <a:prstGeom prst="rect">
            <a:avLst/>
          </a:prstGeom>
          <a:noFill/>
          <a:ln w="9525">
            <a:noFill/>
            <a:miter lim="800000"/>
            <a:headEnd/>
            <a:tailEnd/>
          </a:ln>
        </p:spPr>
      </p:pic>
      <p:sp>
        <p:nvSpPr>
          <p:cNvPr id="6" name="矩形 5"/>
          <p:cNvSpPr/>
          <p:nvPr/>
        </p:nvSpPr>
        <p:spPr>
          <a:xfrm>
            <a:off x="5292080" y="4509120"/>
            <a:ext cx="1728192" cy="1200329"/>
          </a:xfrm>
          <a:prstGeom prst="rect">
            <a:avLst/>
          </a:prstGeom>
        </p:spPr>
        <p:txBody>
          <a:bodyPr wrap="square">
            <a:spAutoFit/>
          </a:bodyPr>
          <a:lstStyle/>
          <a:p>
            <a:r>
              <a:rPr lang="zh-CN" altLang="en-US" sz="7200" dirty="0" smtClean="0"/>
              <a:t>？</a:t>
            </a:r>
            <a:endParaRPr lang="zh-CN" altLang="en-US" sz="7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Loyalty to PF?</a:t>
            </a:r>
            <a:endParaRPr lang="en-US" dirty="0"/>
          </a:p>
        </p:txBody>
      </p:sp>
      <p:sp>
        <p:nvSpPr>
          <p:cNvPr id="3" name="Content Placeholder 2"/>
          <p:cNvSpPr>
            <a:spLocks noGrp="1"/>
          </p:cNvSpPr>
          <p:nvPr>
            <p:ph idx="1"/>
          </p:nvPr>
        </p:nvSpPr>
        <p:spPr/>
        <p:txBody>
          <a:bodyPr>
            <a:normAutofit/>
          </a:bodyPr>
          <a:lstStyle/>
          <a:p>
            <a:pPr lvl="1">
              <a:buNone/>
            </a:pPr>
            <a:r>
              <a:rPr lang="en-US" dirty="0" smtClean="0">
                <a:latin typeface="Century Gothic" pitchFamily="34" charset="0"/>
              </a:rPr>
              <a:t>PF = “contacting the present moment fully as a conscious human being, and based on what the situation affords, changing or persisting in behavior in the service of chosen values”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and aim for </a:t>
            </a:r>
            <a:br>
              <a:rPr lang="en-US" dirty="0" smtClean="0"/>
            </a:br>
            <a:r>
              <a:rPr lang="en-US" dirty="0" smtClean="0"/>
              <a:t>our study</a:t>
            </a:r>
            <a:endParaRPr lang="en-US" dirty="0"/>
          </a:p>
        </p:txBody>
      </p:sp>
      <p:sp>
        <p:nvSpPr>
          <p:cNvPr id="3" name="Content Placeholder 2"/>
          <p:cNvSpPr>
            <a:spLocks noGrp="1"/>
          </p:cNvSpPr>
          <p:nvPr>
            <p:ph idx="1"/>
          </p:nvPr>
        </p:nvSpPr>
        <p:spPr/>
        <p:txBody>
          <a:bodyPr>
            <a:normAutofit/>
          </a:bodyPr>
          <a:lstStyle/>
          <a:p>
            <a:r>
              <a:rPr lang="en-US" sz="2800" dirty="0" smtClean="0">
                <a:latin typeface="Century Gothic" pitchFamily="34" charset="0"/>
              </a:rPr>
              <a:t>Rationale: Validating ACT therapy in China first by developing a valid measuring package pertinent to PF</a:t>
            </a:r>
          </a:p>
          <a:p>
            <a:r>
              <a:rPr lang="en-US" sz="2800" dirty="0" smtClean="0">
                <a:latin typeface="Century Gothic" pitchFamily="34" charset="0"/>
              </a:rPr>
              <a:t>Aim:</a:t>
            </a:r>
          </a:p>
          <a:p>
            <a:pPr lvl="1"/>
            <a:r>
              <a:rPr lang="en-US" sz="2400" dirty="0" smtClean="0">
                <a:latin typeface="Century Gothic" pitchFamily="34" charset="0"/>
              </a:rPr>
              <a:t>1: Validating the AAQ-II in Chinese</a:t>
            </a:r>
          </a:p>
          <a:p>
            <a:pPr lvl="1"/>
            <a:r>
              <a:rPr lang="en-US" sz="2400" dirty="0" smtClean="0">
                <a:latin typeface="Century Gothic" pitchFamily="34" charset="0"/>
              </a:rPr>
              <a:t>2: Test whether the AAQ-II captures fully the elemental constructs proposed by the PF model </a:t>
            </a:r>
            <a:endParaRPr lang="en-US" sz="2400" dirty="0">
              <a:latin typeface="Century Gothi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normAutofit/>
          </a:bodyPr>
          <a:lstStyle/>
          <a:p>
            <a:r>
              <a:rPr lang="en-US" sz="2800" dirty="0" smtClean="0">
                <a:latin typeface="Century Gothic" pitchFamily="34" charset="0"/>
              </a:rPr>
              <a:t>1: good psychometric properties of the Chinese AAQ-II in terms of exploratory, confirmatory factor analyses (EFA/CFA), and differential item functioning (DIF). </a:t>
            </a:r>
          </a:p>
          <a:p>
            <a:r>
              <a:rPr lang="en-US" sz="2800" dirty="0" smtClean="0">
                <a:latin typeface="Century Gothic" pitchFamily="34" charset="0"/>
              </a:rPr>
              <a:t>2: incremental variance explained by the AAQ-II in comparisons to alternative measures pertinent to the PS model, or relevant psychological constructs. </a:t>
            </a:r>
            <a:endParaRPr lang="en-US" sz="2800" dirty="0">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1728192"/>
          </a:xfrm>
        </p:spPr>
        <p:txBody>
          <a:bodyPr>
            <a:noAutofit/>
          </a:bodyPr>
          <a:lstStyle/>
          <a:p>
            <a:pPr algn="ctr">
              <a:buNone/>
            </a:pPr>
            <a:r>
              <a:rPr lang="en-US" sz="2800" dirty="0" smtClean="0">
                <a:latin typeface="Goudy Old Style" pitchFamily="18" charset="0"/>
              </a:rPr>
              <a:t>Thank You for Your Support:</a:t>
            </a:r>
          </a:p>
          <a:p>
            <a:pPr algn="ctr">
              <a:buNone/>
            </a:pPr>
            <a:r>
              <a:rPr lang="en-US" sz="2800" dirty="0" smtClean="0">
                <a:latin typeface="Goudy Old Style" pitchFamily="18" charset="0"/>
              </a:rPr>
              <a:t>Including sponsorship from the ACBS SPONSERS, and </a:t>
            </a:r>
          </a:p>
          <a:p>
            <a:pPr algn="ctr">
              <a:buNone/>
            </a:pPr>
            <a:r>
              <a:rPr lang="en-US" sz="2800" dirty="0" smtClean="0">
                <a:latin typeface="Goudy Old Style" pitchFamily="18" charset="0"/>
              </a:rPr>
              <a:t>All the assistances offered by the ACBS TEAM!</a:t>
            </a:r>
          </a:p>
        </p:txBody>
      </p:sp>
      <p:sp>
        <p:nvSpPr>
          <p:cNvPr id="39938" name="AutoShape 2" descr="c:\users\user\appdata\roaming\360se6\USERDA~1\Temp\WESTER~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9940" name="AutoShape 4" descr="c:\users\user\appdata\roaming\360se6\USERDA~1\Temp\WESTER~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9942" name="AutoShape 6" descr="c:\users\user\appdata\roaming\360se6\USERDA~1\Temp\WESTER~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9944" name="AutoShape 8" descr="c:\users\user\appdata\roaming\360se6\USERDA~1\Temp\WESTER~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9946" name="AutoShape 10" descr="c:\users\user\appdata\roaming\360se6\USERDA~1\Temp\WESTER~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9947" name="Picture 11"/>
          <p:cNvPicPr>
            <a:picLocks noChangeAspect="1" noChangeArrowheads="1"/>
          </p:cNvPicPr>
          <p:nvPr/>
        </p:nvPicPr>
        <p:blipFill>
          <a:blip r:embed="rId2" cstate="print"/>
          <a:srcRect/>
          <a:stretch>
            <a:fillRect/>
          </a:stretch>
        </p:blipFill>
        <p:spPr bwMode="auto">
          <a:xfrm>
            <a:off x="2915816" y="3212976"/>
            <a:ext cx="3312368" cy="21890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of the AAQ-II</a:t>
            </a:r>
            <a:endParaRPr lang="en-US" dirty="0"/>
          </a:p>
        </p:txBody>
      </p:sp>
      <p:sp>
        <p:nvSpPr>
          <p:cNvPr id="3" name="Content Placeholder 2"/>
          <p:cNvSpPr>
            <a:spLocks noGrp="1"/>
          </p:cNvSpPr>
          <p:nvPr>
            <p:ph idx="1"/>
          </p:nvPr>
        </p:nvSpPr>
        <p:spPr/>
        <p:txBody>
          <a:bodyPr>
            <a:normAutofit/>
          </a:bodyPr>
          <a:lstStyle/>
          <a:p>
            <a:r>
              <a:rPr lang="en-US" sz="2800" dirty="0" smtClean="0">
                <a:latin typeface="Century Gothic" pitchFamily="34" charset="0"/>
              </a:rPr>
              <a:t>Avoid method effects (Bond et al., 2011)</a:t>
            </a:r>
          </a:p>
          <a:p>
            <a:pPr lvl="1"/>
            <a:r>
              <a:rPr lang="en-US" sz="2400" dirty="0" smtClean="0">
                <a:latin typeface="Century Gothic" pitchFamily="34" charset="0"/>
              </a:rPr>
              <a:t>“painful experiences and memories” to “painful experiences” to differ this item from “painful memories” in the other item</a:t>
            </a:r>
          </a:p>
          <a:p>
            <a:r>
              <a:rPr lang="en-US" sz="2800" dirty="0" smtClean="0">
                <a:latin typeface="Century Gothic" pitchFamily="34" charset="0"/>
              </a:rPr>
              <a:t>Back-translating the 7-item AAQ-II</a:t>
            </a:r>
          </a:p>
          <a:p>
            <a:pPr lvl="1"/>
            <a:endParaRPr lang="en-US" sz="2400" dirty="0" smtClean="0">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a:t>
            </a:r>
            <a:endParaRPr lang="en-US" dirty="0"/>
          </a:p>
        </p:txBody>
      </p:sp>
      <p:sp>
        <p:nvSpPr>
          <p:cNvPr id="3" name="Content Placeholder 2"/>
          <p:cNvSpPr>
            <a:spLocks noGrp="1"/>
          </p:cNvSpPr>
          <p:nvPr>
            <p:ph idx="1"/>
          </p:nvPr>
        </p:nvSpPr>
        <p:spPr/>
        <p:txBody>
          <a:bodyPr>
            <a:normAutofit/>
          </a:bodyPr>
          <a:lstStyle/>
          <a:p>
            <a:r>
              <a:rPr lang="en-US" altLang="zh-CN" sz="1600" b="1" dirty="0" smtClean="0">
                <a:latin typeface="Century Gothic" pitchFamily="34" charset="0"/>
              </a:rPr>
              <a:t>Sample 1 </a:t>
            </a:r>
          </a:p>
          <a:p>
            <a:pPr lvl="1"/>
            <a:r>
              <a:rPr lang="en-US" altLang="zh-CN" sz="1600" dirty="0" smtClean="0">
                <a:latin typeface="Century Gothic" pitchFamily="34" charset="0"/>
              </a:rPr>
              <a:t>N = </a:t>
            </a:r>
            <a:r>
              <a:rPr lang="en-US" altLang="zh-CN" sz="1600" dirty="0" smtClean="0">
                <a:latin typeface="Century Gothic" pitchFamily="34" charset="0"/>
              </a:rPr>
              <a:t>789</a:t>
            </a:r>
          </a:p>
          <a:p>
            <a:pPr lvl="1"/>
            <a:r>
              <a:rPr lang="en-US" altLang="zh-CN" sz="1600" dirty="0" smtClean="0">
                <a:latin typeface="Century Gothic" pitchFamily="34" charset="0"/>
              </a:rPr>
              <a:t>aged </a:t>
            </a:r>
            <a:r>
              <a:rPr lang="en-US" altLang="zh-CN" sz="1600" dirty="0" smtClean="0">
                <a:latin typeface="Century Gothic" pitchFamily="34" charset="0"/>
              </a:rPr>
              <a:t>between 16 to 26 years (M = 19, SD = 1.64)</a:t>
            </a:r>
          </a:p>
          <a:p>
            <a:pPr lvl="1"/>
            <a:r>
              <a:rPr lang="en-US" altLang="zh-CN" sz="1600" dirty="0" smtClean="0">
                <a:latin typeface="Century Gothic" pitchFamily="34" charset="0"/>
              </a:rPr>
              <a:t>freshmen at a University in Beijing</a:t>
            </a:r>
          </a:p>
          <a:p>
            <a:pPr lvl="1"/>
            <a:r>
              <a:rPr lang="en-US" altLang="zh-CN" sz="1600" dirty="0" smtClean="0">
                <a:latin typeface="Century Gothic" pitchFamily="34" charset="0"/>
              </a:rPr>
              <a:t>residence ranged from metropolis (N = 409), medium or smaller sized cities (N = 95), towns (N = 114), and villages (N = 171).</a:t>
            </a:r>
          </a:p>
          <a:p>
            <a:r>
              <a:rPr lang="en-US" altLang="zh-CN" sz="1600" b="1" dirty="0" smtClean="0">
                <a:latin typeface="Century Gothic" pitchFamily="34" charset="0"/>
              </a:rPr>
              <a:t>Sample 2</a:t>
            </a:r>
          </a:p>
          <a:p>
            <a:pPr lvl="1"/>
            <a:r>
              <a:rPr lang="en-US" altLang="zh-CN" sz="1600" dirty="0" smtClean="0">
                <a:latin typeface="Century Gothic" pitchFamily="34" charset="0"/>
              </a:rPr>
              <a:t>N = </a:t>
            </a:r>
            <a:r>
              <a:rPr lang="en-US" altLang="zh-CN" sz="1600" dirty="0" smtClean="0">
                <a:latin typeface="Century Gothic" pitchFamily="34" charset="0"/>
              </a:rPr>
              <a:t>238</a:t>
            </a:r>
            <a:endParaRPr lang="en-US" altLang="zh-CN" sz="1600" dirty="0" smtClean="0">
              <a:latin typeface="Century Gothic" pitchFamily="34" charset="0"/>
            </a:endParaRPr>
          </a:p>
          <a:p>
            <a:pPr lvl="1"/>
            <a:r>
              <a:rPr lang="en-US" altLang="zh-CN" sz="1600" dirty="0" smtClean="0">
                <a:latin typeface="Century Gothic" pitchFamily="34" charset="0"/>
              </a:rPr>
              <a:t>first year students aged between 17 to 22 years (M = 18.5, SD = .80) from a different department at the same University as Sample 1</a:t>
            </a:r>
          </a:p>
          <a:p>
            <a:pPr lvl="1"/>
            <a:r>
              <a:rPr lang="en-US" altLang="zh-CN" sz="1600" dirty="0" smtClean="0">
                <a:latin typeface="Century Gothic" pitchFamily="34" charset="0"/>
              </a:rPr>
              <a:t>194 were retested one month after</a:t>
            </a:r>
          </a:p>
          <a:p>
            <a:pPr lvl="1"/>
            <a:r>
              <a:rPr lang="en-US" altLang="zh-CN" sz="1600" dirty="0" smtClean="0">
                <a:latin typeface="Century Gothic" pitchFamily="34" charset="0"/>
              </a:rPr>
              <a:t>residence of this sample of students ranged from cities (60.7%), towns (26.5%) or villages (12.8%). </a:t>
            </a:r>
          </a:p>
          <a:p>
            <a:pPr lvl="1"/>
            <a:endParaRPr lang="en-US" sz="1400" dirty="0" smtClean="0"/>
          </a:p>
          <a:p>
            <a:endParaRPr lang="en-US" sz="2400" dirty="0" smtClean="0">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a:t>
            </a:r>
            <a:endParaRPr lang="en-US" dirty="0"/>
          </a:p>
        </p:txBody>
      </p:sp>
      <p:sp>
        <p:nvSpPr>
          <p:cNvPr id="3" name="Content Placeholder 2"/>
          <p:cNvSpPr>
            <a:spLocks noGrp="1"/>
          </p:cNvSpPr>
          <p:nvPr>
            <p:ph idx="1"/>
          </p:nvPr>
        </p:nvSpPr>
        <p:spPr/>
        <p:txBody>
          <a:bodyPr>
            <a:normAutofit fontScale="70000" lnSpcReduction="20000"/>
          </a:bodyPr>
          <a:lstStyle/>
          <a:p>
            <a:r>
              <a:rPr lang="en-US" altLang="zh-CN" sz="2600" b="1" dirty="0" smtClean="0">
                <a:latin typeface="Century Gothic" pitchFamily="34" charset="0"/>
              </a:rPr>
              <a:t>Sample 3 </a:t>
            </a:r>
          </a:p>
          <a:p>
            <a:pPr lvl="1"/>
            <a:r>
              <a:rPr lang="en-US" altLang="zh-CN" sz="2600" dirty="0" smtClean="0">
                <a:latin typeface="Century Gothic" pitchFamily="34" charset="0"/>
              </a:rPr>
              <a:t>N = 220, aged between 20 to 76 years (M = 38.4, SD = 10.8)</a:t>
            </a:r>
          </a:p>
          <a:p>
            <a:pPr lvl="1"/>
            <a:r>
              <a:rPr lang="en-US" altLang="zh-CN" sz="2600" dirty="0" smtClean="0">
                <a:latin typeface="Century Gothic" pitchFamily="34" charset="0"/>
              </a:rPr>
              <a:t>Employees from a Beijing Based company</a:t>
            </a:r>
          </a:p>
          <a:p>
            <a:pPr lvl="1"/>
            <a:r>
              <a:rPr lang="en-US" altLang="zh-CN" sz="2600" dirty="0" smtClean="0">
                <a:latin typeface="Century Gothic" pitchFamily="34" charset="0"/>
              </a:rPr>
              <a:t>Education levels were tertiary (61.4%), diploma (14.1%), or secondary</a:t>
            </a:r>
          </a:p>
          <a:p>
            <a:r>
              <a:rPr lang="en-US" altLang="zh-CN" sz="2600" b="1" dirty="0" smtClean="0">
                <a:latin typeface="Century Gothic" pitchFamily="34" charset="0"/>
              </a:rPr>
              <a:t>Sample 4</a:t>
            </a:r>
          </a:p>
          <a:p>
            <a:pPr lvl="1"/>
            <a:r>
              <a:rPr lang="en-US" altLang="zh-CN" sz="2600" dirty="0" smtClean="0">
                <a:latin typeface="Century Gothic" pitchFamily="34" charset="0"/>
              </a:rPr>
              <a:t>N = 350 males </a:t>
            </a:r>
          </a:p>
          <a:p>
            <a:pPr lvl="1"/>
            <a:r>
              <a:rPr lang="en-US" altLang="zh-CN" sz="2600" dirty="0" smtClean="0">
                <a:latin typeface="Century Gothic" pitchFamily="34" charset="0"/>
              </a:rPr>
              <a:t>officers served more than four years from a military academy base in Beijing</a:t>
            </a:r>
          </a:p>
          <a:p>
            <a:pPr lvl="1"/>
            <a:r>
              <a:rPr lang="en-US" altLang="zh-CN" sz="2600" dirty="0" smtClean="0">
                <a:latin typeface="Century Gothic" pitchFamily="34" charset="0"/>
              </a:rPr>
              <a:t>age ranged between 19 to 26 years (M = 22.7, SD = 1.3)</a:t>
            </a:r>
          </a:p>
          <a:p>
            <a:r>
              <a:rPr lang="en-US" altLang="zh-CN" sz="2600" b="1" dirty="0" smtClean="0">
                <a:latin typeface="Century Gothic" pitchFamily="34" charset="0"/>
              </a:rPr>
              <a:t>Sample 5</a:t>
            </a:r>
          </a:p>
          <a:p>
            <a:pPr lvl="1"/>
            <a:r>
              <a:rPr lang="en-US" sz="2600" dirty="0" smtClean="0">
                <a:latin typeface="Century Gothic" pitchFamily="34" charset="0"/>
              </a:rPr>
              <a:t>N = 1662, </a:t>
            </a:r>
            <a:r>
              <a:rPr lang="en-US" sz="2600" dirty="0" smtClean="0">
                <a:latin typeface="Century Gothic" pitchFamily="34" charset="0"/>
              </a:rPr>
              <a:t>males (</a:t>
            </a:r>
            <a:r>
              <a:rPr lang="en-US" altLang="zh-CN" sz="2600" dirty="0" smtClean="0">
                <a:latin typeface="Century Gothic" pitchFamily="34" charset="0"/>
              </a:rPr>
              <a:t>1060)</a:t>
            </a:r>
            <a:r>
              <a:rPr lang="en-US" sz="2600" dirty="0" smtClean="0">
                <a:latin typeface="Century Gothic" pitchFamily="34" charset="0"/>
              </a:rPr>
              <a:t>, </a:t>
            </a:r>
            <a:endParaRPr lang="en-US" sz="2600" dirty="0" smtClean="0">
              <a:latin typeface="Century Gothic" pitchFamily="34" charset="0"/>
            </a:endParaRPr>
          </a:p>
          <a:p>
            <a:pPr lvl="1"/>
            <a:r>
              <a:rPr lang="en-US" altLang="zh-CN" sz="2600" dirty="0" smtClean="0">
                <a:latin typeface="Century Gothic" pitchFamily="34" charset="0"/>
              </a:rPr>
              <a:t>Students</a:t>
            </a:r>
            <a:r>
              <a:rPr lang="zh-CN" altLang="en-US" sz="2600" dirty="0" smtClean="0">
                <a:latin typeface="Century Gothic" pitchFamily="34" charset="0"/>
              </a:rPr>
              <a:t> </a:t>
            </a:r>
            <a:r>
              <a:rPr lang="en-US" sz="2600" dirty="0" smtClean="0">
                <a:latin typeface="Century Gothic" pitchFamily="34" charset="0"/>
              </a:rPr>
              <a:t>at a technical college in regional Sichuan. </a:t>
            </a:r>
          </a:p>
          <a:p>
            <a:pPr lvl="1"/>
            <a:r>
              <a:rPr lang="en-US" sz="2600" dirty="0" smtClean="0">
                <a:latin typeface="Century Gothic" pitchFamily="34" charset="0"/>
              </a:rPr>
              <a:t>Age ranged between 14 to 28 years (M = 16.49, SD = 3.78)</a:t>
            </a:r>
          </a:p>
          <a:p>
            <a:pPr lvl="1"/>
            <a:r>
              <a:rPr lang="en-US" sz="2600" dirty="0" smtClean="0">
                <a:latin typeface="Century Gothic" pitchFamily="34" charset="0"/>
              </a:rPr>
              <a:t>During the </a:t>
            </a:r>
            <a:r>
              <a:rPr lang="en-US" sz="2600" dirty="0" err="1" smtClean="0">
                <a:latin typeface="Century Gothic" pitchFamily="34" charset="0"/>
              </a:rPr>
              <a:t>Wenchuan</a:t>
            </a:r>
            <a:r>
              <a:rPr lang="en-US" sz="2600" dirty="0" smtClean="0">
                <a:latin typeface="Century Gothic" pitchFamily="34" charset="0"/>
              </a:rPr>
              <a:t> Earthquake 364, 858, 362, 78 students respectively were located at extremely-hit, severely stricken, quake-hit, or unaffected areas in Sichuan according to the official criteria (CNCIDR &amp; MOST; 2008).</a:t>
            </a:r>
          </a:p>
          <a:p>
            <a:pPr lvl="1"/>
            <a:endParaRPr lang="en-US" sz="1600" dirty="0" smtClean="0"/>
          </a:p>
          <a:p>
            <a:endParaRPr lang="en-US" sz="2800" dirty="0" smtClean="0">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latin typeface="Century Gothic" pitchFamily="34" charset="0"/>
              </a:rPr>
              <a:t>Psychological Flexibility Processes</a:t>
            </a:r>
          </a:p>
          <a:p>
            <a:pPr lvl="1"/>
            <a:r>
              <a:rPr lang="en-US" sz="2400" dirty="0" smtClean="0">
                <a:latin typeface="Century Gothic" pitchFamily="34" charset="0"/>
              </a:rPr>
              <a:t>Value </a:t>
            </a:r>
          </a:p>
          <a:p>
            <a:pPr lvl="2"/>
            <a:r>
              <a:rPr lang="en-US" sz="2000" dirty="0" smtClean="0">
                <a:latin typeface="Century Gothic" pitchFamily="34" charset="0"/>
              </a:rPr>
              <a:t>Presence of Meaning Subscale of the Meaning of Life Questionnaire (Steger, 2012)</a:t>
            </a:r>
          </a:p>
          <a:p>
            <a:pPr lvl="2"/>
            <a:r>
              <a:rPr lang="en-US" sz="2000" dirty="0" smtClean="0">
                <a:latin typeface="Century Gothic" pitchFamily="34" charset="0"/>
              </a:rPr>
              <a:t>Broader measure of “chosen value” according to RFT framing</a:t>
            </a:r>
          </a:p>
          <a:p>
            <a:pPr lvl="1"/>
            <a:r>
              <a:rPr lang="en-US" dirty="0" smtClean="0">
                <a:latin typeface="Century Gothic" pitchFamily="34" charset="0"/>
              </a:rPr>
              <a:t>Cognitive Fusion</a:t>
            </a:r>
          </a:p>
          <a:p>
            <a:pPr lvl="2"/>
            <a:r>
              <a:rPr lang="en-US" sz="2000" dirty="0" smtClean="0">
                <a:latin typeface="Century Gothic" pitchFamily="34" charset="0"/>
              </a:rPr>
              <a:t>Cognitive Fusion Questionnaire (</a:t>
            </a:r>
            <a:r>
              <a:rPr lang="en-US" sz="2000" dirty="0" err="1" smtClean="0">
                <a:latin typeface="Century Gothic" pitchFamily="34" charset="0"/>
              </a:rPr>
              <a:t>Dempster</a:t>
            </a:r>
            <a:r>
              <a:rPr lang="en-US" sz="2000" dirty="0" smtClean="0">
                <a:latin typeface="Century Gothic" pitchFamily="34" charset="0"/>
              </a:rPr>
              <a:t> et al., in press)</a:t>
            </a:r>
            <a:endParaRPr lang="en-US" dirty="0" smtClean="0">
              <a:latin typeface="Century Gothic" pitchFamily="34" charset="0"/>
            </a:endParaRPr>
          </a:p>
          <a:p>
            <a:pPr lvl="1"/>
            <a:r>
              <a:rPr lang="en-US" dirty="0" smtClean="0">
                <a:latin typeface="Century Gothic" pitchFamily="34" charset="0"/>
              </a:rPr>
              <a:t>Present Moment Awareness</a:t>
            </a:r>
          </a:p>
          <a:p>
            <a:pPr lvl="2"/>
            <a:r>
              <a:rPr lang="en-US" sz="2000" dirty="0" smtClean="0">
                <a:latin typeface="Century Gothic" pitchFamily="34" charset="0"/>
              </a:rPr>
              <a:t>Mindful Attention Awareness Scale (Brown &amp; Ryan, 2003)</a:t>
            </a:r>
          </a:p>
          <a:p>
            <a:r>
              <a:rPr lang="en-US" sz="2800" dirty="0" smtClean="0">
                <a:latin typeface="Century Gothic" pitchFamily="34" charset="0"/>
              </a:rPr>
              <a:t>Relevant Construct</a:t>
            </a:r>
          </a:p>
          <a:p>
            <a:pPr lvl="1"/>
            <a:r>
              <a:rPr lang="en-US" dirty="0" smtClean="0">
                <a:latin typeface="Century Gothic" pitchFamily="34" charset="0"/>
              </a:rPr>
              <a:t>Rumination</a:t>
            </a:r>
          </a:p>
          <a:p>
            <a:pPr lvl="2"/>
            <a:r>
              <a:rPr lang="en-US" sz="2100" dirty="0" smtClean="0">
                <a:latin typeface="Century Gothic" pitchFamily="34" charset="0"/>
              </a:rPr>
              <a:t>Ruminative Response Style Questionnaire(Nolen-</a:t>
            </a:r>
            <a:r>
              <a:rPr lang="en-US" sz="2100" dirty="0" err="1" smtClean="0">
                <a:latin typeface="Century Gothic" pitchFamily="34" charset="0"/>
              </a:rPr>
              <a:t>Hokesema</a:t>
            </a:r>
            <a:r>
              <a:rPr lang="en-US" sz="2100" dirty="0" smtClean="0">
                <a:latin typeface="Century Gothic" pitchFamily="34" charset="0"/>
              </a:rPr>
              <a:t>, 1984)</a:t>
            </a:r>
          </a:p>
          <a:p>
            <a:r>
              <a:rPr lang="en-US" sz="2900" dirty="0" smtClean="0">
                <a:latin typeface="Century Gothic" pitchFamily="34" charset="0"/>
              </a:rPr>
              <a:t>Unavailable Measures</a:t>
            </a:r>
          </a:p>
          <a:p>
            <a:pPr lvl="1"/>
            <a:r>
              <a:rPr lang="en-US" sz="2500" dirty="0" smtClean="0">
                <a:latin typeface="Century Gothic" pitchFamily="34" charset="0"/>
              </a:rPr>
              <a:t>Self-As-Context</a:t>
            </a:r>
          </a:p>
          <a:p>
            <a:pPr lvl="1"/>
            <a:r>
              <a:rPr lang="en-US" sz="2500" dirty="0" smtClean="0">
                <a:latin typeface="Century Gothic" pitchFamily="34" charset="0"/>
              </a:rPr>
              <a:t>Committed Actions</a:t>
            </a:r>
          </a:p>
          <a:p>
            <a:endParaRPr lang="en-US" sz="2900" dirty="0" smtClean="0">
              <a:latin typeface="Century Gothic"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analyses</a:t>
            </a:r>
            <a:endParaRPr lang="en-US" dirty="0"/>
          </a:p>
        </p:txBody>
      </p:sp>
      <p:sp>
        <p:nvSpPr>
          <p:cNvPr id="3" name="Content Placeholder 2"/>
          <p:cNvSpPr>
            <a:spLocks noGrp="1"/>
          </p:cNvSpPr>
          <p:nvPr>
            <p:ph idx="1"/>
          </p:nvPr>
        </p:nvSpPr>
        <p:spPr/>
        <p:txBody>
          <a:bodyPr/>
          <a:lstStyle/>
          <a:p>
            <a:r>
              <a:rPr lang="en-US" sz="2800" dirty="0" smtClean="0">
                <a:latin typeface="Century Gothic" pitchFamily="34" charset="0"/>
              </a:rPr>
              <a:t>1: Validation</a:t>
            </a:r>
          </a:p>
          <a:p>
            <a:pPr lvl="1"/>
            <a:r>
              <a:rPr lang="en-US" dirty="0" smtClean="0">
                <a:latin typeface="Century Gothic" pitchFamily="34" charset="0"/>
              </a:rPr>
              <a:t>Principal Component Analysis (Sample 1)</a:t>
            </a:r>
          </a:p>
          <a:p>
            <a:pPr lvl="1"/>
            <a:r>
              <a:rPr lang="en-US" dirty="0" smtClean="0">
                <a:latin typeface="Century Gothic" pitchFamily="34" charset="0"/>
              </a:rPr>
              <a:t>Confirmatory Factor Analysis (Sample 2-5)</a:t>
            </a:r>
          </a:p>
          <a:p>
            <a:pPr lvl="1"/>
            <a:r>
              <a:rPr lang="en-US" dirty="0" smtClean="0">
                <a:latin typeface="Century Gothic" pitchFamily="34" charset="0"/>
              </a:rPr>
              <a:t>Differential Item Function based on </a:t>
            </a:r>
          </a:p>
          <a:p>
            <a:pPr lvl="2"/>
            <a:r>
              <a:rPr lang="en-US" dirty="0" smtClean="0">
                <a:latin typeface="Century Gothic" pitchFamily="34" charset="0"/>
              </a:rPr>
              <a:t>General Response Theory (GRM)</a:t>
            </a:r>
          </a:p>
          <a:p>
            <a:pPr lvl="2"/>
            <a:r>
              <a:rPr lang="en-US" dirty="0" smtClean="0">
                <a:latin typeface="Century Gothic" pitchFamily="34" charset="0"/>
              </a:rPr>
              <a:t>Logistic Regression</a:t>
            </a:r>
          </a:p>
          <a:p>
            <a:pPr lvl="2"/>
            <a:r>
              <a:rPr lang="en-US" dirty="0" smtClean="0">
                <a:latin typeface="Century Gothic" pitchFamily="34" charset="0"/>
              </a:rPr>
              <a:t>Sample 2 - 4</a:t>
            </a:r>
          </a:p>
          <a:p>
            <a:r>
              <a:rPr lang="en-US" sz="2800" dirty="0" smtClean="0">
                <a:latin typeface="Century Gothic" pitchFamily="34" charset="0"/>
              </a:rPr>
              <a:t>2: Incremental Validity (Sample 1-5) </a:t>
            </a:r>
          </a:p>
          <a:p>
            <a:pPr lvl="1"/>
            <a:r>
              <a:rPr lang="en-US" sz="2400" dirty="0" smtClean="0">
                <a:latin typeface="Century Gothic" pitchFamily="34" charset="0"/>
              </a:rPr>
              <a:t>Hierarchical Linear Model (HLM)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EFA &amp; CFA</a:t>
            </a:r>
            <a:endParaRPr lang="en-US" dirty="0"/>
          </a:p>
        </p:txBody>
      </p:sp>
      <p:pic>
        <p:nvPicPr>
          <p:cNvPr id="10" name="Picture 3"/>
          <p:cNvPicPr>
            <a:picLocks noGrp="1" noChangeAspect="1" noChangeArrowheads="1"/>
          </p:cNvPicPr>
          <p:nvPr>
            <p:ph idx="1"/>
          </p:nvPr>
        </p:nvPicPr>
        <p:blipFill>
          <a:blip r:embed="rId2" cstate="print">
            <a:duotone>
              <a:schemeClr val="accent1">
                <a:shade val="45000"/>
                <a:satMod val="135000"/>
              </a:schemeClr>
              <a:prstClr val="white"/>
            </a:duotone>
          </a:blip>
          <a:srcRect t="13548"/>
          <a:stretch>
            <a:fillRect/>
          </a:stretch>
        </p:blipFill>
        <p:spPr bwMode="auto">
          <a:xfrm>
            <a:off x="1685925" y="1988840"/>
            <a:ext cx="5772150" cy="22974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EFA &amp; CFA</a:t>
            </a:r>
            <a:endParaRPr lang="en-US" dirty="0"/>
          </a:p>
        </p:txBody>
      </p:sp>
      <p:pic>
        <p:nvPicPr>
          <p:cNvPr id="7" name="Picture 2"/>
          <p:cNvPicPr>
            <a:picLocks noGrp="1" noChangeAspect="1" noChangeArrowheads="1"/>
          </p:cNvPicPr>
          <p:nvPr>
            <p:ph idx="1"/>
          </p:nvPr>
        </p:nvPicPr>
        <p:blipFill>
          <a:blip r:embed="rId2" cstate="print">
            <a:duotone>
              <a:schemeClr val="accent1">
                <a:shade val="45000"/>
                <a:satMod val="135000"/>
              </a:schemeClr>
              <a:prstClr val="white"/>
            </a:duotone>
          </a:blip>
          <a:srcRect t="7388"/>
          <a:stretch>
            <a:fillRect/>
          </a:stretch>
        </p:blipFill>
        <p:spPr bwMode="auto">
          <a:xfrm>
            <a:off x="471487" y="1916832"/>
            <a:ext cx="8201025" cy="2708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DIF</a:t>
            </a:r>
            <a:endParaRPr lang="en-US" dirty="0"/>
          </a:p>
        </p:txBody>
      </p:sp>
      <p:sp>
        <p:nvSpPr>
          <p:cNvPr id="7" name="Content Placeholder 6"/>
          <p:cNvSpPr>
            <a:spLocks noGrp="1"/>
          </p:cNvSpPr>
          <p:nvPr>
            <p:ph idx="1"/>
          </p:nvPr>
        </p:nvSpPr>
        <p:spPr/>
        <p:txBody>
          <a:bodyPr>
            <a:normAutofit/>
          </a:bodyPr>
          <a:lstStyle/>
          <a:p>
            <a:r>
              <a:rPr lang="en-US" sz="2800" dirty="0" smtClean="0">
                <a:latin typeface="Century Gothic" pitchFamily="34" charset="0"/>
              </a:rPr>
              <a:t>General Response Theory</a:t>
            </a:r>
          </a:p>
          <a:p>
            <a:pPr lvl="1"/>
            <a:r>
              <a:rPr lang="en-US" sz="2400" dirty="0" smtClean="0">
                <a:latin typeface="Century Gothic" pitchFamily="34" charset="0"/>
              </a:rPr>
              <a:t>Descriptive statistics on Item Discrimination and Information</a:t>
            </a:r>
          </a:p>
        </p:txBody>
      </p:sp>
      <p:pic>
        <p:nvPicPr>
          <p:cNvPr id="2053" name="Picture 5"/>
          <p:cNvPicPr>
            <a:picLocks noChangeAspect="1" noChangeArrowheads="1"/>
          </p:cNvPicPr>
          <p:nvPr/>
        </p:nvPicPr>
        <p:blipFill>
          <a:blip r:embed="rId2" cstate="print">
            <a:duotone>
              <a:schemeClr val="accent6">
                <a:shade val="45000"/>
                <a:satMod val="135000"/>
              </a:schemeClr>
              <a:prstClr val="white"/>
            </a:duotone>
          </a:blip>
          <a:srcRect t="8591"/>
          <a:stretch>
            <a:fillRect/>
          </a:stretch>
        </p:blipFill>
        <p:spPr bwMode="auto">
          <a:xfrm>
            <a:off x="1779612" y="3284984"/>
            <a:ext cx="5600700" cy="2298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DIF</a:t>
            </a:r>
            <a:endParaRPr lang="en-US" dirty="0"/>
          </a:p>
        </p:txBody>
      </p:sp>
      <p:sp>
        <p:nvSpPr>
          <p:cNvPr id="7" name="Content Placeholder 6"/>
          <p:cNvSpPr>
            <a:spLocks noGrp="1"/>
          </p:cNvSpPr>
          <p:nvPr>
            <p:ph sz="half" idx="1"/>
          </p:nvPr>
        </p:nvSpPr>
        <p:spPr/>
        <p:txBody>
          <a:bodyPr>
            <a:noAutofit/>
          </a:bodyPr>
          <a:lstStyle/>
          <a:p>
            <a:r>
              <a:rPr lang="en-US" sz="1800" dirty="0" err="1" smtClean="0">
                <a:latin typeface="Century Gothic" pitchFamily="34" charset="0"/>
              </a:rPr>
              <a:t>Ui</a:t>
            </a:r>
            <a:r>
              <a:rPr lang="en-US" sz="1800" dirty="0" smtClean="0">
                <a:latin typeface="Century Gothic" pitchFamily="34" charset="0"/>
              </a:rPr>
              <a:t> was denoted as a discrete random variable representing the ordered item response to item </a:t>
            </a:r>
            <a:r>
              <a:rPr lang="en-US" sz="1800" dirty="0" err="1" smtClean="0">
                <a:latin typeface="Century Gothic" pitchFamily="34" charset="0"/>
              </a:rPr>
              <a:t>i</a:t>
            </a:r>
            <a:r>
              <a:rPr lang="en-US" sz="1800" dirty="0" smtClean="0">
                <a:latin typeface="Century Gothic" pitchFamily="34" charset="0"/>
              </a:rPr>
              <a:t>, and </a:t>
            </a:r>
          </a:p>
          <a:p>
            <a:r>
              <a:rPr lang="en-US" sz="1800" dirty="0" err="1" smtClean="0">
                <a:latin typeface="Century Gothic" pitchFamily="34" charset="0"/>
              </a:rPr>
              <a:t>ui</a:t>
            </a:r>
            <a:r>
              <a:rPr lang="en-US" sz="1800" dirty="0" smtClean="0">
                <a:latin typeface="Century Gothic" pitchFamily="34" charset="0"/>
              </a:rPr>
              <a:t> = 0, 1, …, mi – 1 denote the actual response to item </a:t>
            </a:r>
            <a:r>
              <a:rPr lang="en-US" sz="1800" dirty="0" err="1" smtClean="0">
                <a:latin typeface="Century Gothic" pitchFamily="34" charset="0"/>
              </a:rPr>
              <a:t>i</a:t>
            </a:r>
            <a:r>
              <a:rPr lang="en-US" sz="1800" dirty="0" smtClean="0">
                <a:latin typeface="Century Gothic" pitchFamily="34" charset="0"/>
              </a:rPr>
              <a:t> with mi ordered response categories, where </a:t>
            </a:r>
          </a:p>
          <a:p>
            <a:r>
              <a:rPr lang="en-US" sz="1800" dirty="0" smtClean="0">
                <a:latin typeface="Century Gothic" pitchFamily="34" charset="0"/>
              </a:rPr>
              <a:t>P(</a:t>
            </a:r>
            <a:r>
              <a:rPr lang="en-US" sz="1800" dirty="0" err="1" smtClean="0">
                <a:latin typeface="Century Gothic" pitchFamily="34" charset="0"/>
              </a:rPr>
              <a:t>ui</a:t>
            </a:r>
            <a:r>
              <a:rPr lang="en-US" sz="1800" dirty="0" smtClean="0">
                <a:latin typeface="Century Gothic" pitchFamily="34" charset="0"/>
              </a:rPr>
              <a:t> ≥ k) denotes the cumulative properties that the actual item response </a:t>
            </a:r>
            <a:r>
              <a:rPr lang="en-US" sz="1800" dirty="0" err="1" smtClean="0">
                <a:latin typeface="Century Gothic" pitchFamily="34" charset="0"/>
              </a:rPr>
              <a:t>ui</a:t>
            </a:r>
            <a:r>
              <a:rPr lang="en-US" sz="1800" dirty="0" smtClean="0">
                <a:latin typeface="Century Gothic" pitchFamily="34" charset="0"/>
              </a:rPr>
              <a:t> falls in category k or higher. </a:t>
            </a:r>
          </a:p>
        </p:txBody>
      </p:sp>
      <p:sp>
        <p:nvSpPr>
          <p:cNvPr id="6" name="Content Placeholder 5"/>
          <p:cNvSpPr>
            <a:spLocks noGrp="1"/>
          </p:cNvSpPr>
          <p:nvPr>
            <p:ph sz="half" idx="2"/>
          </p:nvPr>
        </p:nvSpPr>
        <p:spPr/>
        <p:txBody>
          <a:bodyPr>
            <a:normAutofit/>
          </a:bodyPr>
          <a:lstStyle/>
          <a:p>
            <a:endParaRPr lang="en-US" sz="1900" dirty="0" smtClean="0">
              <a:latin typeface="Century Gothic" pitchFamily="34" charset="0"/>
            </a:endParaRPr>
          </a:p>
          <a:p>
            <a:endParaRPr lang="en-US" sz="1900" dirty="0" smtClean="0">
              <a:latin typeface="Century Gothic" pitchFamily="34" charset="0"/>
            </a:endParaRPr>
          </a:p>
          <a:p>
            <a:pPr>
              <a:buNone/>
            </a:pPr>
            <a:endParaRPr lang="en-US" sz="1900" dirty="0" smtClean="0">
              <a:latin typeface="Century Gothic" pitchFamily="34" charset="0"/>
            </a:endParaRPr>
          </a:p>
          <a:p>
            <a:pPr>
              <a:buNone/>
            </a:pPr>
            <a:endParaRPr lang="en-US" sz="1900" dirty="0" smtClean="0">
              <a:latin typeface="Century Gothic" pitchFamily="34" charset="0"/>
            </a:endParaRPr>
          </a:p>
          <a:p>
            <a:r>
              <a:rPr lang="en-US" sz="1900" dirty="0" smtClean="0">
                <a:latin typeface="Century Gothic" pitchFamily="34" charset="0"/>
              </a:rPr>
              <a:t>The DIF effect is attained by comparing Model 1 with Model 2 for group effects (i.e., uniform DIF), or </a:t>
            </a:r>
          </a:p>
          <a:p>
            <a:r>
              <a:rPr lang="en-US" sz="1900" dirty="0" smtClean="0">
                <a:latin typeface="Century Gothic" pitchFamily="34" charset="0"/>
              </a:rPr>
              <a:t>with Model 3 for group effects and group item interaction effects (i.e., non-uniform DIF).</a:t>
            </a:r>
          </a:p>
        </p:txBody>
      </p:sp>
      <p:pic>
        <p:nvPicPr>
          <p:cNvPr id="3074" name="Picture 2"/>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4283968" y="1809378"/>
            <a:ext cx="48101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Results: DIF</a:t>
            </a:r>
            <a:endParaRPr lang="en-US" dirty="0"/>
          </a:p>
        </p:txBody>
      </p:sp>
      <p:pic>
        <p:nvPicPr>
          <p:cNvPr id="4098" name="Picture 2"/>
          <p:cNvPicPr>
            <a:picLocks noGrp="1" noChangeAspect="1" noChangeArrowheads="1"/>
          </p:cNvPicPr>
          <p:nvPr>
            <p:ph idx="1"/>
          </p:nvPr>
        </p:nvPicPr>
        <p:blipFill>
          <a:blip r:embed="rId2" cstate="print">
            <a:duotone>
              <a:schemeClr val="accent6">
                <a:shade val="45000"/>
                <a:satMod val="135000"/>
              </a:schemeClr>
              <a:prstClr val="white"/>
            </a:duotone>
          </a:blip>
          <a:srcRect t="6832"/>
          <a:stretch>
            <a:fillRect/>
          </a:stretch>
        </p:blipFill>
        <p:spPr bwMode="auto">
          <a:xfrm>
            <a:off x="800100" y="1628800"/>
            <a:ext cx="754380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latin typeface="Century Gothic" pitchFamily="34" charset="0"/>
              </a:rPr>
              <a:t>Brief Intro to ACBS at </a:t>
            </a:r>
            <a:r>
              <a:rPr lang="en-US" dirty="0" err="1" smtClean="0">
                <a:latin typeface="Century Gothic" pitchFamily="34" charset="0"/>
              </a:rPr>
              <a:t>IoP</a:t>
            </a:r>
            <a:r>
              <a:rPr lang="en-US" dirty="0" smtClean="0">
                <a:latin typeface="Century Gothic" pitchFamily="34" charset="0"/>
              </a:rPr>
              <a:t>, CAS</a:t>
            </a:r>
          </a:p>
          <a:p>
            <a:r>
              <a:rPr lang="en-US" dirty="0" smtClean="0">
                <a:latin typeface="Century Gothic" pitchFamily="34" charset="0"/>
              </a:rPr>
              <a:t>Defining Psychological Flexibility (PF)</a:t>
            </a:r>
          </a:p>
          <a:p>
            <a:r>
              <a:rPr lang="en-US" dirty="0" smtClean="0">
                <a:latin typeface="Century Gothic" pitchFamily="34" charset="0"/>
              </a:rPr>
              <a:t>Valid the AAQ-II in Chinese Samples</a:t>
            </a:r>
          </a:p>
          <a:p>
            <a:r>
              <a:rPr lang="en-US" dirty="0" smtClean="0">
                <a:latin typeface="Century Gothic" pitchFamily="34" charset="0"/>
              </a:rPr>
              <a:t>Is PF represented by the AAQ-II?</a:t>
            </a:r>
          </a:p>
          <a:p>
            <a:r>
              <a:rPr lang="en-US" dirty="0" smtClean="0">
                <a:latin typeface="Century Gothic" pitchFamily="34" charset="0"/>
              </a:rPr>
              <a:t>Discussions and Future Prospects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DIF</a:t>
            </a:r>
            <a:endParaRPr lang="en-US" dirty="0"/>
          </a:p>
        </p:txBody>
      </p:sp>
      <p:pic>
        <p:nvPicPr>
          <p:cNvPr id="4" name="Content Placeholder 3"/>
          <p:cNvPicPr>
            <a:picLocks noGrp="1"/>
          </p:cNvPicPr>
          <p:nvPr>
            <p:ph idx="1"/>
          </p:nvPr>
        </p:nvPicPr>
        <p:blipFill>
          <a:blip r:embed="rId2" cstate="print">
            <a:duotone>
              <a:schemeClr val="accent6">
                <a:shade val="45000"/>
                <a:satMod val="135000"/>
              </a:schemeClr>
              <a:prstClr val="white"/>
            </a:duotone>
          </a:blip>
          <a:srcRect/>
          <a:stretch>
            <a:fillRect/>
          </a:stretch>
        </p:blipFill>
        <p:spPr bwMode="auto">
          <a:xfrm>
            <a:off x="1173899" y="1600200"/>
            <a:ext cx="6796201"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correlation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528887" y="1785937"/>
            <a:ext cx="4086225"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correlation</a:t>
            </a:r>
            <a:endParaRPr lang="en-US" dirty="0"/>
          </a:p>
        </p:txBody>
      </p:sp>
      <p:pic>
        <p:nvPicPr>
          <p:cNvPr id="6146" name="Picture 2"/>
          <p:cNvPicPr>
            <a:picLocks noGrp="1" noChangeAspect="1" noChangeArrowheads="1"/>
          </p:cNvPicPr>
          <p:nvPr>
            <p:ph idx="1"/>
          </p:nvPr>
        </p:nvPicPr>
        <p:blipFill>
          <a:blip r:embed="rId2" cstate="print">
            <a:duotone>
              <a:schemeClr val="accent4">
                <a:shade val="45000"/>
                <a:satMod val="135000"/>
              </a:schemeClr>
              <a:prstClr val="white"/>
            </a:duotone>
          </a:blip>
          <a:srcRect t="4106"/>
          <a:stretch>
            <a:fillRect/>
          </a:stretch>
        </p:blipFill>
        <p:spPr bwMode="auto">
          <a:xfrm>
            <a:off x="2147887" y="2060848"/>
            <a:ext cx="4848225" cy="3973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HLM</a:t>
            </a:r>
            <a:endParaRPr lang="en-US" dirty="0"/>
          </a:p>
        </p:txBody>
      </p:sp>
      <p:pic>
        <p:nvPicPr>
          <p:cNvPr id="7170" name="Picture 2"/>
          <p:cNvPicPr>
            <a:picLocks noGrp="1" noChangeAspect="1" noChangeArrowheads="1"/>
          </p:cNvPicPr>
          <p:nvPr>
            <p:ph idx="1"/>
          </p:nvPr>
        </p:nvPicPr>
        <p:blipFill>
          <a:blip r:embed="rId2" cstate="print">
            <a:duotone>
              <a:schemeClr val="accent4">
                <a:shade val="45000"/>
                <a:satMod val="135000"/>
              </a:schemeClr>
              <a:prstClr val="white"/>
            </a:duotone>
          </a:blip>
          <a:srcRect/>
          <a:stretch>
            <a:fillRect/>
          </a:stretch>
        </p:blipFill>
        <p:spPr bwMode="auto">
          <a:xfrm>
            <a:off x="2843808" y="1211303"/>
            <a:ext cx="3456384" cy="5502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err="1" smtClean="0"/>
              <a:t>hlm</a:t>
            </a:r>
            <a:endParaRPr lang="en-US" dirty="0"/>
          </a:p>
        </p:txBody>
      </p:sp>
      <p:pic>
        <p:nvPicPr>
          <p:cNvPr id="8194" name="Picture 2"/>
          <p:cNvPicPr>
            <a:picLocks noGrp="1" noChangeAspect="1" noChangeArrowheads="1"/>
          </p:cNvPicPr>
          <p:nvPr>
            <p:ph idx="1"/>
          </p:nvPr>
        </p:nvPicPr>
        <p:blipFill>
          <a:blip r:embed="rId2" cstate="print">
            <a:duotone>
              <a:schemeClr val="accent4">
                <a:shade val="45000"/>
                <a:satMod val="135000"/>
              </a:schemeClr>
              <a:prstClr val="white"/>
            </a:duotone>
          </a:blip>
          <a:srcRect t="11812"/>
          <a:stretch>
            <a:fillRect/>
          </a:stretch>
        </p:blipFill>
        <p:spPr bwMode="auto">
          <a:xfrm>
            <a:off x="1128712" y="1988840"/>
            <a:ext cx="6886575" cy="2150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1720" y="2492896"/>
            <a:ext cx="5544616" cy="1077218"/>
          </a:xfrm>
          <a:prstGeom prst="rect">
            <a:avLst/>
          </a:prstGeom>
          <a:noFill/>
        </p:spPr>
        <p:txBody>
          <a:bodyPr wrap="square" rtlCol="0">
            <a:spAutoFit/>
          </a:bodyPr>
          <a:lstStyle/>
          <a:p>
            <a:r>
              <a:rPr lang="en-US" sz="3200" dirty="0" smtClean="0">
                <a:latin typeface="Century Gothic" pitchFamily="34" charset="0"/>
              </a:rPr>
              <a:t>Did you notice what was missing from the slides?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Sample 5 results: weird? Wrong?</a:t>
            </a:r>
            <a:endParaRPr lang="en-US" sz="3200" dirty="0"/>
          </a:p>
        </p:txBody>
      </p:sp>
      <p:sp>
        <p:nvSpPr>
          <p:cNvPr id="7" name="TextBox 6"/>
          <p:cNvSpPr txBox="1"/>
          <p:nvPr/>
        </p:nvSpPr>
        <p:spPr>
          <a:xfrm>
            <a:off x="1547664" y="4293096"/>
            <a:ext cx="6048672" cy="2031325"/>
          </a:xfrm>
          <a:prstGeom prst="rect">
            <a:avLst/>
          </a:prstGeom>
          <a:noFill/>
        </p:spPr>
        <p:txBody>
          <a:bodyPr wrap="square" rtlCol="0">
            <a:spAutoFit/>
          </a:bodyPr>
          <a:lstStyle/>
          <a:p>
            <a:r>
              <a:rPr lang="en-US" dirty="0" smtClean="0">
                <a:latin typeface="Century Gothic" pitchFamily="34" charset="0"/>
              </a:rPr>
              <a:t>Another study utilizing behavioral paradigm suggested that high levels of presence of meaning in individuals high in stress may be associated with low levels of psychological flexibility. It could be that the presence of meaning can become fusion at specific instances – this however will not elaborated here. </a:t>
            </a:r>
          </a:p>
        </p:txBody>
      </p:sp>
      <p:pic>
        <p:nvPicPr>
          <p:cNvPr id="2050" name="Picture 2"/>
          <p:cNvPicPr>
            <a:picLocks noChangeAspect="1" noChangeArrowheads="1"/>
          </p:cNvPicPr>
          <p:nvPr/>
        </p:nvPicPr>
        <p:blipFill>
          <a:blip r:embed="rId2" cstate="print"/>
          <a:srcRect/>
          <a:stretch>
            <a:fillRect/>
          </a:stretch>
        </p:blipFill>
        <p:spPr bwMode="auto">
          <a:xfrm>
            <a:off x="1719263" y="1447031"/>
            <a:ext cx="5705475"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0000" lnSpcReduction="20000"/>
          </a:bodyPr>
          <a:lstStyle/>
          <a:p>
            <a:r>
              <a:rPr lang="en-US" sz="2400" dirty="0" smtClean="0">
                <a:latin typeface="Century Gothic" pitchFamily="34" charset="0"/>
              </a:rPr>
              <a:t>The Chinese AAQ-II obtained sound factor structure and model fit. </a:t>
            </a:r>
          </a:p>
          <a:p>
            <a:r>
              <a:rPr lang="en-US" sz="2400" dirty="0" smtClean="0">
                <a:latin typeface="Century Gothic" pitchFamily="34" charset="0"/>
              </a:rPr>
              <a:t>There are items that were subject to different item functioning among age, gender and groups, nonetheless, the DIF items were not effecting the total scores of the AAQ-II;</a:t>
            </a:r>
          </a:p>
          <a:p>
            <a:r>
              <a:rPr lang="en-US" sz="2400" dirty="0" smtClean="0">
                <a:latin typeface="Century Gothic" pitchFamily="34" charset="0"/>
              </a:rPr>
              <a:t>The AAQ-II correlates highly with construct pertinent to the PS model, as well as levels of various psychological symptoms and life satisfactions;</a:t>
            </a:r>
          </a:p>
          <a:p>
            <a:r>
              <a:rPr lang="en-US" sz="2400" dirty="0" smtClean="0">
                <a:latin typeface="Century Gothic" pitchFamily="34" charset="0"/>
              </a:rPr>
              <a:t>The AAQ-II demonstrated incremental validities in comparisons to most alternative measures, however, it did not show incremental validity to cognitive fusion, presence of meaning, and when it was used to predict life satisfaction at times;</a:t>
            </a:r>
          </a:p>
          <a:p>
            <a:r>
              <a:rPr lang="en-US" sz="2400" dirty="0" smtClean="0">
                <a:latin typeface="Century Gothic" pitchFamily="34" charset="0"/>
              </a:rPr>
              <a:t>The AAQ-II remained a primary predictor for levels of depression and anxiety in multiple regression models including PF related measures, except in the employee sample, when fusion and presence of meaning become more important; </a:t>
            </a:r>
          </a:p>
          <a:p>
            <a:r>
              <a:rPr lang="en-US" sz="2400" dirty="0" smtClean="0">
                <a:latin typeface="Century Gothic" pitchFamily="34" charset="0"/>
              </a:rPr>
              <a:t>The AAQ-II fail to be the primary predictor for life satisfaction; </a:t>
            </a:r>
          </a:p>
          <a:p>
            <a:r>
              <a:rPr lang="en-US" sz="2400" dirty="0" smtClean="0">
                <a:latin typeface="Century Gothic" pitchFamily="34" charset="0"/>
              </a:rPr>
              <a:t>In individual exposed to traumatic events (earthquake), the AAQ-II was positively correlated with presence of meaning, which was not expected by the PF model.  </a:t>
            </a:r>
            <a:endParaRPr lang="en-US" sz="1800" dirty="0" smtClean="0">
              <a:latin typeface="Century Gothic"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and limitations</a:t>
            </a:r>
            <a:endParaRPr lang="en-US" dirty="0"/>
          </a:p>
        </p:txBody>
      </p:sp>
      <p:sp>
        <p:nvSpPr>
          <p:cNvPr id="3" name="Content Placeholder 2"/>
          <p:cNvSpPr>
            <a:spLocks noGrp="1"/>
          </p:cNvSpPr>
          <p:nvPr>
            <p:ph idx="1"/>
          </p:nvPr>
        </p:nvSpPr>
        <p:spPr/>
        <p:txBody>
          <a:bodyPr>
            <a:normAutofit/>
          </a:bodyPr>
          <a:lstStyle/>
          <a:p>
            <a:pPr>
              <a:buNone/>
            </a:pPr>
            <a:r>
              <a:rPr lang="en-US" sz="1800" b="1" dirty="0" smtClean="0">
                <a:latin typeface="Century Gothic" pitchFamily="34" charset="0"/>
              </a:rPr>
              <a:t>Implications</a:t>
            </a:r>
          </a:p>
          <a:p>
            <a:r>
              <a:rPr lang="en-US" sz="1800" dirty="0" smtClean="0">
                <a:latin typeface="Century Gothic" pitchFamily="34" charset="0"/>
              </a:rPr>
              <a:t>A Comprehensive battery for measuring PF according to the </a:t>
            </a:r>
            <a:r>
              <a:rPr lang="en-US" sz="1800" dirty="0" err="1" smtClean="0">
                <a:latin typeface="Century Gothic" pitchFamily="34" charset="0"/>
              </a:rPr>
              <a:t>hexaflex</a:t>
            </a:r>
            <a:r>
              <a:rPr lang="en-US" sz="1800" dirty="0" smtClean="0">
                <a:latin typeface="Century Gothic" pitchFamily="34" charset="0"/>
              </a:rPr>
              <a:t> requires further development;</a:t>
            </a:r>
          </a:p>
          <a:p>
            <a:r>
              <a:rPr lang="en-US" sz="1800" dirty="0" smtClean="0">
                <a:latin typeface="Century Gothic" pitchFamily="34" charset="0"/>
              </a:rPr>
              <a:t>Value measured by the MLQ-P may not be explaining the original definition of the construct. Value that is cognitive, intrinsic, and domain specific may represent the specific state after the Self-As-Context trainings;</a:t>
            </a:r>
          </a:p>
          <a:p>
            <a:pPr>
              <a:buNone/>
            </a:pPr>
            <a:r>
              <a:rPr lang="en-US" sz="1800" b="1" dirty="0" smtClean="0">
                <a:latin typeface="Century Gothic" pitchFamily="34" charset="0"/>
              </a:rPr>
              <a:t>Limitations</a:t>
            </a:r>
          </a:p>
          <a:p>
            <a:r>
              <a:rPr lang="en-US" sz="1800" dirty="0" smtClean="0">
                <a:latin typeface="Century Gothic" pitchFamily="34" charset="0"/>
              </a:rPr>
              <a:t>Measures for constructs such as the Self-As-Context and the Committed Action was not assessed in our study; </a:t>
            </a:r>
          </a:p>
          <a:p>
            <a:r>
              <a:rPr lang="en-US" sz="1800" dirty="0" smtClean="0">
                <a:latin typeface="Century Gothic" pitchFamily="34" charset="0"/>
              </a:rPr>
              <a:t>Clinical sample were yet to be tested for the PF model in terms of psychopathology;</a:t>
            </a:r>
          </a:p>
          <a:p>
            <a:r>
              <a:rPr lang="en-US" sz="1800" dirty="0" smtClean="0">
                <a:latin typeface="Century Gothic" pitchFamily="34" charset="0"/>
              </a:rPr>
              <a:t>Social and demographical factors associated with the contextual stress levels of Chinese individuals may bias questionnaire based results, which may be supported by computerized behavioral tests.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Future prospect</a:t>
            </a:r>
            <a:endParaRPr lang="en-US" dirty="0"/>
          </a:p>
        </p:txBody>
      </p:sp>
      <p:sp>
        <p:nvSpPr>
          <p:cNvPr id="6" name="Content Placeholder 5"/>
          <p:cNvSpPr>
            <a:spLocks noGrp="1"/>
          </p:cNvSpPr>
          <p:nvPr>
            <p:ph sz="half" idx="2"/>
          </p:nvPr>
        </p:nvSpPr>
        <p:spPr/>
        <p:txBody>
          <a:bodyPr>
            <a:normAutofit/>
          </a:bodyPr>
          <a:lstStyle/>
          <a:p>
            <a:r>
              <a:rPr lang="en-US" sz="2000" dirty="0" smtClean="0">
                <a:latin typeface="Century Gothic" pitchFamily="34" charset="0"/>
              </a:rPr>
              <a:t>The Chinese AAQ-II retained sound psychometric properties and can be used for the assessment of levels of PS in future interventional studies, especially, the effectiveness of mobile applications utilizing the framework of ACT therapy.</a:t>
            </a:r>
          </a:p>
        </p:txBody>
      </p:sp>
      <p:grpSp>
        <p:nvGrpSpPr>
          <p:cNvPr id="13" name="Group 12"/>
          <p:cNvGrpSpPr/>
          <p:nvPr/>
        </p:nvGrpSpPr>
        <p:grpSpPr>
          <a:xfrm>
            <a:off x="662867" y="1268760"/>
            <a:ext cx="3510364" cy="2304256"/>
            <a:chOff x="662867" y="764704"/>
            <a:chExt cx="3510364" cy="2304256"/>
          </a:xfrm>
        </p:grpSpPr>
        <p:sp>
          <p:nvSpPr>
            <p:cNvPr id="14" name="6-Point Star 13"/>
            <p:cNvSpPr/>
            <p:nvPr/>
          </p:nvSpPr>
          <p:spPr>
            <a:xfrm>
              <a:off x="1598971" y="1124744"/>
              <a:ext cx="1944216" cy="1944216"/>
            </a:xfrm>
            <a:prstGeom prst="star6">
              <a:avLst>
                <a:gd name="adj" fmla="val 42210"/>
                <a:gd name="hf" fmla="val 11547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Psychological Flexibility</a:t>
              </a:r>
              <a:endParaRPr lang="en-US" dirty="0">
                <a:latin typeface="+mj-lt"/>
              </a:endParaRPr>
            </a:p>
          </p:txBody>
        </p:sp>
        <p:sp>
          <p:nvSpPr>
            <p:cNvPr id="15" name="TextBox 14"/>
            <p:cNvSpPr txBox="1"/>
            <p:nvPr/>
          </p:nvSpPr>
          <p:spPr>
            <a:xfrm>
              <a:off x="2175035" y="764704"/>
              <a:ext cx="777777" cy="369332"/>
            </a:xfrm>
            <a:prstGeom prst="rect">
              <a:avLst/>
            </a:prstGeom>
            <a:noFill/>
          </p:spPr>
          <p:txBody>
            <a:bodyPr wrap="none" rtlCol="0">
              <a:spAutoFit/>
            </a:bodyPr>
            <a:lstStyle/>
            <a:p>
              <a:r>
                <a:rPr lang="en-US" dirty="0" smtClean="0">
                  <a:solidFill>
                    <a:schemeClr val="tx2">
                      <a:lumMod val="60000"/>
                      <a:lumOff val="40000"/>
                    </a:schemeClr>
                  </a:solidFill>
                </a:rPr>
                <a:t>MAAS</a:t>
              </a:r>
              <a:endParaRPr lang="en-US" dirty="0">
                <a:solidFill>
                  <a:schemeClr val="tx2">
                    <a:lumMod val="60000"/>
                    <a:lumOff val="40000"/>
                  </a:schemeClr>
                </a:solidFill>
              </a:endParaRPr>
            </a:p>
          </p:txBody>
        </p:sp>
        <p:sp>
          <p:nvSpPr>
            <p:cNvPr id="16" name="TextBox 15"/>
            <p:cNvSpPr txBox="1"/>
            <p:nvPr/>
          </p:nvSpPr>
          <p:spPr>
            <a:xfrm>
              <a:off x="662867" y="1412776"/>
              <a:ext cx="967316" cy="369332"/>
            </a:xfrm>
            <a:prstGeom prst="rect">
              <a:avLst/>
            </a:prstGeom>
            <a:noFill/>
          </p:spPr>
          <p:txBody>
            <a:bodyPr wrap="none" rtlCol="0">
              <a:spAutoFit/>
            </a:bodyPr>
            <a:lstStyle/>
            <a:p>
              <a:r>
                <a:rPr lang="en-US" b="1" dirty="0" smtClean="0">
                  <a:solidFill>
                    <a:schemeClr val="bg2">
                      <a:lumMod val="50000"/>
                    </a:schemeClr>
                  </a:solidFill>
                </a:rPr>
                <a:t>AAQ-II</a:t>
              </a:r>
              <a:endParaRPr lang="en-US" b="1" dirty="0">
                <a:solidFill>
                  <a:schemeClr val="bg2">
                    <a:lumMod val="50000"/>
                  </a:schemeClr>
                </a:solidFill>
              </a:endParaRPr>
            </a:p>
          </p:txBody>
        </p:sp>
        <p:sp>
          <p:nvSpPr>
            <p:cNvPr id="17" name="TextBox 16"/>
            <p:cNvSpPr txBox="1"/>
            <p:nvPr/>
          </p:nvSpPr>
          <p:spPr>
            <a:xfrm>
              <a:off x="3543187" y="1403484"/>
              <a:ext cx="630044" cy="369332"/>
            </a:xfrm>
            <a:prstGeom prst="rect">
              <a:avLst/>
            </a:prstGeom>
            <a:noFill/>
          </p:spPr>
          <p:txBody>
            <a:bodyPr wrap="none" rtlCol="0">
              <a:spAutoFit/>
            </a:bodyPr>
            <a:lstStyle/>
            <a:p>
              <a:r>
                <a:rPr lang="en-US" dirty="0" smtClean="0">
                  <a:solidFill>
                    <a:schemeClr val="bg2">
                      <a:lumMod val="50000"/>
                    </a:schemeClr>
                  </a:solidFill>
                </a:rPr>
                <a:t>MLQ</a:t>
              </a:r>
              <a:endParaRPr lang="en-US" dirty="0">
                <a:solidFill>
                  <a:schemeClr val="bg2">
                    <a:lumMod val="50000"/>
                  </a:schemeClr>
                </a:solidFill>
              </a:endParaRPr>
            </a:p>
          </p:txBody>
        </p:sp>
        <p:sp>
          <p:nvSpPr>
            <p:cNvPr id="18" name="TextBox 17"/>
            <p:cNvSpPr txBox="1"/>
            <p:nvPr/>
          </p:nvSpPr>
          <p:spPr>
            <a:xfrm>
              <a:off x="951037" y="2348880"/>
              <a:ext cx="647934" cy="369332"/>
            </a:xfrm>
            <a:prstGeom prst="rect">
              <a:avLst/>
            </a:prstGeom>
            <a:noFill/>
          </p:spPr>
          <p:txBody>
            <a:bodyPr wrap="none" rtlCol="0">
              <a:spAutoFit/>
            </a:bodyPr>
            <a:lstStyle/>
            <a:p>
              <a:r>
                <a:rPr lang="en-US" dirty="0" smtClean="0">
                  <a:solidFill>
                    <a:schemeClr val="accent2">
                      <a:lumMod val="75000"/>
                    </a:schemeClr>
                  </a:solidFill>
                </a:rPr>
                <a:t>CFQ</a:t>
              </a:r>
              <a:endParaRPr lang="en-US" dirty="0">
                <a:solidFill>
                  <a:schemeClr val="accent2">
                    <a:lumMod val="75000"/>
                  </a:schemeClr>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rot="310867">
            <a:off x="3488317" y="2685105"/>
            <a:ext cx="2736304" cy="1639680"/>
          </a:xfrm>
          <a:prstGeom prst="rect">
            <a:avLst/>
          </a:prstGeom>
          <a:noFill/>
          <a:ln w="9525">
            <a:noFill/>
            <a:miter lim="800000"/>
            <a:headEnd/>
            <a:tailEnd/>
          </a:ln>
        </p:spPr>
      </p:pic>
      <p:pic>
        <p:nvPicPr>
          <p:cNvPr id="9" name="Picture 9"/>
          <p:cNvPicPr>
            <a:picLocks noChangeAspect="1" noChangeArrowheads="1"/>
          </p:cNvPicPr>
          <p:nvPr/>
        </p:nvPicPr>
        <p:blipFill>
          <a:blip r:embed="rId3" cstate="print"/>
          <a:srcRect t="56174"/>
          <a:stretch>
            <a:fillRect/>
          </a:stretch>
        </p:blipFill>
        <p:spPr bwMode="auto">
          <a:xfrm>
            <a:off x="5580112" y="3645024"/>
            <a:ext cx="2232248" cy="120954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Brief intro to our team</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latin typeface="Century Gothic" pitchFamily="34" charset="0"/>
              </a:rPr>
              <a:t>Introducing ACT and RFT to Chinese professionals</a:t>
            </a:r>
          </a:p>
          <a:p>
            <a:pPr lvl="1"/>
            <a:r>
              <a:rPr lang="en-US" dirty="0" smtClean="0"/>
              <a:t>Zhang Q, Wang SJ, Zhu ZH. 2012 CMHJ</a:t>
            </a:r>
          </a:p>
          <a:p>
            <a:pPr lvl="1"/>
            <a:r>
              <a:rPr lang="en-US" dirty="0" smtClean="0"/>
              <a:t>Wang SJ, Zhang Q, Zhu ZH. 2012 CMHJ</a:t>
            </a:r>
          </a:p>
          <a:p>
            <a:r>
              <a:rPr lang="en-US" dirty="0" smtClean="0">
                <a:latin typeface="Century Gothic" pitchFamily="34" charset="0"/>
              </a:rPr>
              <a:t>Validation of ACT related Questionnaires</a:t>
            </a:r>
          </a:p>
          <a:p>
            <a:r>
              <a:rPr lang="en-US" dirty="0" smtClean="0">
                <a:latin typeface="Century Gothic" pitchFamily="34" charset="0"/>
              </a:rPr>
              <a:t>Finalizing Translation of the 2011’ ACT text</a:t>
            </a:r>
          </a:p>
          <a:p>
            <a:r>
              <a:rPr lang="en-US" dirty="0" smtClean="0">
                <a:latin typeface="Century Gothic" pitchFamily="34" charset="0"/>
              </a:rPr>
              <a:t>Promotion of ACT in Chinese Counselors (Compulsory Content for Registry Examination since 2013)</a:t>
            </a:r>
          </a:p>
          <a:p>
            <a:r>
              <a:rPr lang="en-US" dirty="0" smtClean="0">
                <a:latin typeface="Century Gothic" pitchFamily="34" charset="0"/>
              </a:rPr>
              <a:t>ACT Mobile Applications</a:t>
            </a:r>
          </a:p>
        </p:txBody>
      </p:sp>
      <p:pic>
        <p:nvPicPr>
          <p:cNvPr id="5" name="Picture 2" descr="http://ww4.sinaimg.cn/mw1024/6e834979jw1e01lxoxdekj.jpg"/>
          <p:cNvPicPr>
            <a:picLocks noGrp="1" noChangeAspect="1" noChangeArrowheads="1"/>
          </p:cNvPicPr>
          <p:nvPr>
            <p:ph sz="half" idx="2"/>
          </p:nvPr>
        </p:nvPicPr>
        <p:blipFill>
          <a:blip r:embed="rId4" cstate="print">
            <a:lum bright="48000" contrast="25000"/>
          </a:blip>
          <a:srcRect b="15565"/>
          <a:stretch>
            <a:fillRect/>
          </a:stretch>
        </p:blipFill>
        <p:spPr bwMode="auto">
          <a:xfrm rot="21335659">
            <a:off x="5664576" y="1381743"/>
            <a:ext cx="3015008" cy="1909292"/>
          </a:xfrm>
          <a:prstGeom prst="rect">
            <a:avLst/>
          </a:prstGeom>
          <a:noFill/>
        </p:spPr>
      </p:pic>
      <p:pic>
        <p:nvPicPr>
          <p:cNvPr id="1027" name="Picture 3" descr="http://zhiye.b2cedu.com/UploadFiles_1957/200902/2009022622152035.jpg"/>
          <p:cNvPicPr>
            <a:picLocks noChangeAspect="1" noChangeArrowheads="1"/>
          </p:cNvPicPr>
          <p:nvPr/>
        </p:nvPicPr>
        <p:blipFill>
          <a:blip r:embed="rId5" cstate="print"/>
          <a:srcRect/>
          <a:stretch>
            <a:fillRect/>
          </a:stretch>
        </p:blipFill>
        <p:spPr bwMode="auto">
          <a:xfrm rot="738631">
            <a:off x="4237874" y="4691783"/>
            <a:ext cx="1224136" cy="1726032"/>
          </a:xfrm>
          <a:prstGeom prst="rect">
            <a:avLst/>
          </a:prstGeom>
          <a:noFill/>
        </p:spPr>
      </p:pic>
      <p:pic>
        <p:nvPicPr>
          <p:cNvPr id="1025" name="Picture 1"/>
          <p:cNvPicPr>
            <a:picLocks noChangeAspect="1" noChangeArrowheads="1"/>
          </p:cNvPicPr>
          <p:nvPr/>
        </p:nvPicPr>
        <p:blipFill>
          <a:blip r:embed="rId6" cstate="print"/>
          <a:srcRect/>
          <a:stretch>
            <a:fillRect/>
          </a:stretch>
        </p:blipFill>
        <p:spPr bwMode="auto">
          <a:xfrm rot="21258191">
            <a:off x="5927141" y="4868377"/>
            <a:ext cx="2952328" cy="13355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 for listening</a:t>
            </a:r>
            <a:endParaRPr lang="en-US" dirty="0"/>
          </a:p>
        </p:txBody>
      </p:sp>
      <p:pic>
        <p:nvPicPr>
          <p:cNvPr id="7" name="Picture 2" descr="http://edu.sz.bendibao.com/Admin/upload/logo/10029logo.JPG"/>
          <p:cNvPicPr>
            <a:picLocks noChangeAspect="1" noChangeArrowheads="1"/>
          </p:cNvPicPr>
          <p:nvPr/>
        </p:nvPicPr>
        <p:blipFill>
          <a:blip r:embed="rId2" cstate="print"/>
          <a:srcRect/>
          <a:stretch>
            <a:fillRect/>
          </a:stretch>
        </p:blipFill>
        <p:spPr bwMode="auto">
          <a:xfrm>
            <a:off x="3635896" y="4320480"/>
            <a:ext cx="1907553" cy="17728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PF</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latin typeface="Century Gothic" pitchFamily="34" charset="0"/>
              </a:rPr>
              <a:t>ACT has recently gained popularity and elevated its EBP status</a:t>
            </a:r>
          </a:p>
          <a:p>
            <a:pPr lvl="1"/>
            <a:r>
              <a:rPr lang="en-US" sz="2800" dirty="0" smtClean="0">
                <a:latin typeface="Century Gothic" pitchFamily="34" charset="0"/>
              </a:rPr>
              <a:t>According to Division 12 of the APA (2006), ACT is currently considered as modestly supported for the treatments of depression, mixed anxiety, obsessive-compulsive disorder, psychosis, and strongly supported for the treatment of chronicle pain.</a:t>
            </a:r>
          </a:p>
          <a:p>
            <a:r>
              <a:rPr lang="en-US" dirty="0" smtClean="0">
                <a:latin typeface="Century Gothic" pitchFamily="34" charset="0"/>
              </a:rPr>
              <a:t> The PF is the defining model for ACT, better understandings of PF and developments of psychometrics in measuring PF will be a key towards the better validation of the ACT therapy. </a:t>
            </a:r>
          </a:p>
          <a:p>
            <a:r>
              <a:rPr lang="en-US" dirty="0" smtClean="0">
                <a:latin typeface="Century Gothic" pitchFamily="34" charset="0"/>
              </a:rPr>
              <a:t>Has the PF been well-defined, well-measured or perceived as defined? Lo and Behold!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PF: ACBS</a:t>
            </a:r>
            <a:endParaRPr lang="en-US" dirty="0"/>
          </a:p>
        </p:txBody>
      </p:sp>
      <p:sp>
        <p:nvSpPr>
          <p:cNvPr id="3" name="Content Placeholder 2"/>
          <p:cNvSpPr>
            <a:spLocks noGrp="1"/>
          </p:cNvSpPr>
          <p:nvPr>
            <p:ph idx="1"/>
          </p:nvPr>
        </p:nvSpPr>
        <p:spPr/>
        <p:txBody>
          <a:bodyPr/>
          <a:lstStyle/>
          <a:p>
            <a:r>
              <a:rPr lang="en-US" dirty="0" smtClean="0">
                <a:latin typeface="Century Gothic" pitchFamily="34" charset="0"/>
              </a:rPr>
              <a:t>The comprehensive definition well appreciated by the ACBS community:</a:t>
            </a:r>
          </a:p>
          <a:p>
            <a:pPr lvl="1"/>
            <a:r>
              <a:rPr lang="en-US" dirty="0" smtClean="0">
                <a:latin typeface="Century Gothic" pitchFamily="34" charset="0"/>
              </a:rPr>
              <a:t>PF = “contacting the present moment fully as a conscious human being, and based on what the situation affords, changing or persisting in behavior in the service of chosen values” (Hayes)</a:t>
            </a:r>
          </a:p>
          <a:p>
            <a:pPr lvl="1"/>
            <a:r>
              <a:rPr lang="en-US" dirty="0" smtClean="0">
                <a:latin typeface="Century Gothic" pitchFamily="34" charset="0"/>
              </a:rPr>
              <a:t>i.e., the </a:t>
            </a:r>
            <a:r>
              <a:rPr lang="en-US" dirty="0" err="1" smtClean="0">
                <a:latin typeface="Century Gothic" pitchFamily="34" charset="0"/>
              </a:rPr>
              <a:t>Hexaflex</a:t>
            </a:r>
            <a:r>
              <a:rPr lang="en-US" dirty="0" smtClean="0">
                <a:latin typeface="Century Gothic" pitchFamily="34" charset="0"/>
              </a:rPr>
              <a:t> (c.f., Hayes, </a:t>
            </a:r>
            <a:r>
              <a:rPr lang="en-US" dirty="0" err="1" smtClean="0">
                <a:latin typeface="Century Gothic" pitchFamily="34" charset="0"/>
              </a:rPr>
              <a:t>Villatte</a:t>
            </a:r>
            <a:r>
              <a:rPr lang="en-US" dirty="0" smtClean="0">
                <a:latin typeface="Century Gothic" pitchFamily="34" charset="0"/>
              </a:rPr>
              <a:t>, Levin, &amp; </a:t>
            </a:r>
            <a:r>
              <a:rPr lang="en-US" dirty="0" err="1" smtClean="0">
                <a:latin typeface="Century Gothic" pitchFamily="34" charset="0"/>
              </a:rPr>
              <a:t>Hilderbrandt</a:t>
            </a:r>
            <a:r>
              <a:rPr lang="en-US" dirty="0" smtClean="0">
                <a:latin typeface="Century Gothic" pitchFamily="34" charset="0"/>
              </a:rPr>
              <a:t>, 2011)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70000" lnSpcReduction="20000"/>
          </a:bodyPr>
          <a:lstStyle/>
          <a:p>
            <a:r>
              <a:rPr lang="en-US" sz="3200" dirty="0" err="1" smtClean="0">
                <a:latin typeface="Century Gothic" pitchFamily="34" charset="0"/>
              </a:rPr>
              <a:t>Hexaflex</a:t>
            </a:r>
            <a:endParaRPr lang="en-US" sz="3200" dirty="0" smtClean="0">
              <a:latin typeface="Century Gothic" pitchFamily="34" charset="0"/>
            </a:endParaRPr>
          </a:p>
          <a:p>
            <a:pPr lvl="1"/>
            <a:r>
              <a:rPr lang="en-US" b="1" dirty="0" smtClean="0">
                <a:latin typeface="Century Gothic" pitchFamily="34" charset="0"/>
              </a:rPr>
              <a:t>Acceptance</a:t>
            </a:r>
            <a:r>
              <a:rPr lang="en-US" dirty="0" smtClean="0">
                <a:latin typeface="Century Gothic" pitchFamily="34" charset="0"/>
              </a:rPr>
              <a:t>: enables the individual to engage the experiences more fully with an attitude of curiosity, to learn from them, and to make room for their occurrence.</a:t>
            </a:r>
          </a:p>
          <a:p>
            <a:pPr lvl="1"/>
            <a:r>
              <a:rPr lang="en-US" b="1" dirty="0" err="1" smtClean="0">
                <a:latin typeface="Century Gothic" pitchFamily="34" charset="0"/>
              </a:rPr>
              <a:t>Defusion</a:t>
            </a:r>
            <a:r>
              <a:rPr lang="en-US" dirty="0" smtClean="0">
                <a:latin typeface="Century Gothic" pitchFamily="34" charset="0"/>
              </a:rPr>
              <a:t>: making closer contact with verbal events as they really are, not merely as what they say they are.</a:t>
            </a:r>
          </a:p>
          <a:p>
            <a:pPr lvl="1"/>
            <a:r>
              <a:rPr lang="en-US" b="1" dirty="0" smtClean="0">
                <a:latin typeface="Century Gothic" pitchFamily="34" charset="0"/>
              </a:rPr>
              <a:t>Present Moment Awareness</a:t>
            </a:r>
            <a:r>
              <a:rPr lang="en-US" dirty="0" smtClean="0">
                <a:latin typeface="Century Gothic" pitchFamily="34" charset="0"/>
              </a:rPr>
              <a:t>: the voluntary shift of attention that allows one to come into second-by-second contact with life.</a:t>
            </a:r>
          </a:p>
          <a:p>
            <a:pPr lvl="1"/>
            <a:r>
              <a:rPr lang="en-US" b="1" dirty="0" smtClean="0">
                <a:latin typeface="Century Gothic" pitchFamily="34" charset="0"/>
              </a:rPr>
              <a:t>Self-As-Context</a:t>
            </a:r>
            <a:r>
              <a:rPr lang="en-US" dirty="0" smtClean="0">
                <a:latin typeface="Century Gothic" pitchFamily="34" charset="0"/>
              </a:rPr>
              <a:t>: a kind of coming </a:t>
            </a:r>
            <a:r>
              <a:rPr lang="en-US" dirty="0" err="1" smtClean="0">
                <a:latin typeface="Century Gothic" pitchFamily="34" charset="0"/>
              </a:rPr>
              <a:t>togther</a:t>
            </a:r>
            <a:r>
              <a:rPr lang="en-US" dirty="0" smtClean="0">
                <a:latin typeface="Century Gothic" pitchFamily="34" charset="0"/>
              </a:rPr>
              <a:t> of the major classes of deictic relations, such as I/you, here/there, and now/then.</a:t>
            </a:r>
          </a:p>
          <a:p>
            <a:pPr lvl="1"/>
            <a:r>
              <a:rPr lang="en-US" b="1" dirty="0" smtClean="0">
                <a:latin typeface="Century Gothic" pitchFamily="34" charset="0"/>
              </a:rPr>
              <a:t>Value</a:t>
            </a:r>
            <a:r>
              <a:rPr lang="en-US" dirty="0" smtClean="0">
                <a:latin typeface="Century Gothic" pitchFamily="34" charset="0"/>
              </a:rPr>
              <a:t>: constructed by interconnected networks of schemas that is process-focused and intrinsic, which can be assessed in more specific life domains</a:t>
            </a:r>
          </a:p>
          <a:p>
            <a:pPr lvl="1"/>
            <a:r>
              <a:rPr lang="en-US" b="1" dirty="0" smtClean="0">
                <a:latin typeface="Century Gothic" pitchFamily="34" charset="0"/>
              </a:rPr>
              <a:t>Committed Action</a:t>
            </a:r>
            <a:r>
              <a:rPr lang="en-US" dirty="0" smtClean="0">
                <a:latin typeface="Century Gothic" pitchFamily="34" charset="0"/>
              </a:rPr>
              <a:t>: a value based action designed to create a pattern of action that is itself value-based.</a:t>
            </a:r>
          </a:p>
        </p:txBody>
      </p:sp>
      <p:sp>
        <p:nvSpPr>
          <p:cNvPr id="2" name="Title 1"/>
          <p:cNvSpPr>
            <a:spLocks noGrp="1"/>
          </p:cNvSpPr>
          <p:nvPr>
            <p:ph type="title"/>
          </p:nvPr>
        </p:nvSpPr>
        <p:spPr/>
        <p:txBody>
          <a:bodyPr/>
          <a:lstStyle/>
          <a:p>
            <a:r>
              <a:rPr lang="en-US" dirty="0" smtClean="0"/>
              <a:t>Defining PF: ACBS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11560" y="2636912"/>
            <a:ext cx="7488832" cy="2062103"/>
          </a:xfrm>
          <a:prstGeom prst="rect">
            <a:avLst/>
          </a:prstGeom>
          <a:noFill/>
        </p:spPr>
        <p:txBody>
          <a:bodyPr wrap="square" rtlCol="0">
            <a:spAutoFit/>
          </a:bodyPr>
          <a:lstStyle/>
          <a:p>
            <a:r>
              <a:rPr lang="en-US" sz="3200" dirty="0" smtClean="0">
                <a:latin typeface="Century Gothic" pitchFamily="34" charset="0"/>
              </a:rPr>
              <a:t>                              BUT… </a:t>
            </a:r>
          </a:p>
          <a:p>
            <a:endParaRPr lang="en-US" sz="3200" dirty="0" smtClean="0">
              <a:latin typeface="Century Gothic" pitchFamily="34" charset="0"/>
            </a:endParaRPr>
          </a:p>
          <a:p>
            <a:r>
              <a:rPr lang="en-US" sz="3200" dirty="0" smtClean="0">
                <a:latin typeface="Century Gothic" pitchFamily="34" charset="0"/>
              </a:rPr>
              <a:t>Have you heard of what others might have gossiped?</a:t>
            </a:r>
            <a:endParaRPr lang="en-US" sz="3200" dirty="0">
              <a:latin typeface="Century Gothic"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defining PF: Other tenants</a:t>
            </a:r>
            <a:endParaRPr lang="en-US" dirty="0"/>
          </a:p>
        </p:txBody>
      </p:sp>
      <p:sp>
        <p:nvSpPr>
          <p:cNvPr id="6" name="Content Placeholder 5"/>
          <p:cNvSpPr>
            <a:spLocks noGrp="1"/>
          </p:cNvSpPr>
          <p:nvPr>
            <p:ph sz="half" idx="2"/>
          </p:nvPr>
        </p:nvSpPr>
        <p:spPr/>
        <p:txBody>
          <a:bodyPr>
            <a:normAutofit/>
          </a:bodyPr>
          <a:lstStyle/>
          <a:p>
            <a:pPr>
              <a:buNone/>
            </a:pPr>
            <a:r>
              <a:rPr lang="en-US" sz="3000" dirty="0" smtClean="0">
                <a:latin typeface="Century Gothic" pitchFamily="34" charset="0"/>
              </a:rPr>
              <a:t>“</a:t>
            </a:r>
            <a:r>
              <a:rPr lang="en-US" sz="3000" b="1" dirty="0" smtClean="0">
                <a:latin typeface="Century Gothic" pitchFamily="34" charset="0"/>
              </a:rPr>
              <a:t>If it is a third wave, it is not a tsunami…</a:t>
            </a:r>
            <a:r>
              <a:rPr lang="en-US" sz="3000" dirty="0" smtClean="0">
                <a:latin typeface="Century Gothic" pitchFamily="34" charset="0"/>
              </a:rPr>
              <a:t>”</a:t>
            </a:r>
            <a:r>
              <a:rPr lang="en-US" sz="3000" b="1" dirty="0" smtClean="0">
                <a:latin typeface="Century Gothic" pitchFamily="34" charset="0"/>
              </a:rPr>
              <a:t> </a:t>
            </a:r>
            <a:r>
              <a:rPr lang="en-US" sz="3000" dirty="0" smtClean="0">
                <a:latin typeface="Century Gothic" pitchFamily="34" charset="0"/>
              </a:rPr>
              <a:t>(2008) </a:t>
            </a:r>
            <a:r>
              <a:rPr lang="en-US" dirty="0" smtClean="0">
                <a:latin typeface="Century Gothic" pitchFamily="34" charset="0"/>
              </a:rPr>
              <a:t>Robert L. Leahy</a:t>
            </a:r>
          </a:p>
          <a:p>
            <a:pPr lvl="1">
              <a:buNone/>
            </a:pPr>
            <a:r>
              <a:rPr lang="en-US" dirty="0" smtClean="0">
                <a:latin typeface="Century Gothic" pitchFamily="34" charset="0"/>
              </a:rPr>
              <a:t>American Institute for Cognitive Therapy</a:t>
            </a:r>
          </a:p>
          <a:p>
            <a:pPr lvl="1">
              <a:buNone/>
            </a:pPr>
            <a:r>
              <a:rPr lang="en-US" sz="2400" dirty="0" smtClean="0">
                <a:latin typeface="Century Gothic" pitchFamily="34" charset="0"/>
              </a:rPr>
              <a:t>ACT ∈ CBT</a:t>
            </a:r>
          </a:p>
          <a:p>
            <a:pPr lvl="1">
              <a:buNone/>
            </a:pPr>
            <a:r>
              <a:rPr lang="en-US" sz="2400" dirty="0" smtClean="0">
                <a:latin typeface="Century Gothic" pitchFamily="34" charset="0"/>
              </a:rPr>
              <a:t>nothing new</a:t>
            </a:r>
          </a:p>
          <a:p>
            <a:endParaRPr lang="en-US" sz="2400" dirty="0" smtClean="0">
              <a:latin typeface="Century Gothic" pitchFamily="34" charset="0"/>
            </a:endParaRPr>
          </a:p>
        </p:txBody>
      </p:sp>
      <p:pic>
        <p:nvPicPr>
          <p:cNvPr id="7" name="Picture 2" descr="http://www.cognitivetherapynyc.com/CMFiles/Images/2511.jpg"/>
          <p:cNvPicPr>
            <a:picLocks noGrp="1" noChangeAspect="1" noChangeArrowheads="1"/>
          </p:cNvPicPr>
          <p:nvPr>
            <p:ph sz="half" idx="1"/>
          </p:nvPr>
        </p:nvPicPr>
        <p:blipFill>
          <a:blip r:embed="rId2" cstate="print"/>
          <a:srcRect t="632" b="15045"/>
          <a:stretch>
            <a:fillRect/>
          </a:stretch>
        </p:blipFill>
        <p:spPr bwMode="auto">
          <a:xfrm>
            <a:off x="969267" y="1628800"/>
            <a:ext cx="3014466" cy="3816424"/>
          </a:xfrm>
          <a:prstGeom prst="rect">
            <a:avLst/>
          </a:prstGeom>
          <a:noFill/>
        </p:spPr>
      </p:pic>
      <p:sp>
        <p:nvSpPr>
          <p:cNvPr id="9" name="Cloud Callout 8"/>
          <p:cNvSpPr/>
          <p:nvPr/>
        </p:nvSpPr>
        <p:spPr>
          <a:xfrm>
            <a:off x="5940152" y="5661248"/>
            <a:ext cx="2592288" cy="1008112"/>
          </a:xfrm>
          <a:prstGeom prst="cloudCallout">
            <a:avLst>
              <a:gd name="adj1" fmla="val -53245"/>
              <a:gd name="adj2" fmla="val 3775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itchFamily="34" charset="0"/>
              </a:rPr>
              <a:t>Please hold on…</a:t>
            </a:r>
            <a:endParaRPr lang="en-US" dirty="0">
              <a:latin typeface="Century Gothic"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lligraph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alligraphy">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lligraphy">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Calligraphy</Template>
  <TotalTime>622</TotalTime>
  <Words>1815</Words>
  <Application>Microsoft Office PowerPoint</Application>
  <PresentationFormat>全屏显示(4:3)</PresentationFormat>
  <Paragraphs>203</Paragraphs>
  <Slides>40</Slides>
  <Notes>0</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Calligraphy</vt:lpstr>
      <vt:lpstr>Psychometric property and Incremental Validity of the AAQ-II among Chinese Samples</vt:lpstr>
      <vt:lpstr>幻灯片 2</vt:lpstr>
      <vt:lpstr>Outline</vt:lpstr>
      <vt:lpstr>Brief intro to our team</vt:lpstr>
      <vt:lpstr>Defining PF</vt:lpstr>
      <vt:lpstr>Defining PF: ACBS</vt:lpstr>
      <vt:lpstr>Defining PF: ACBS</vt:lpstr>
      <vt:lpstr>幻灯片 8</vt:lpstr>
      <vt:lpstr>defining PF: Other tenants</vt:lpstr>
      <vt:lpstr>Defining PF: Other tenants</vt:lpstr>
      <vt:lpstr>幻灯片 11</vt:lpstr>
      <vt:lpstr>Defining PF: Other tenants</vt:lpstr>
      <vt:lpstr>How Do you make of this?</vt:lpstr>
      <vt:lpstr>How Do you make of this?</vt:lpstr>
      <vt:lpstr>How Do you make of this?</vt:lpstr>
      <vt:lpstr>How Do you make of this?</vt:lpstr>
      <vt:lpstr>Loyalty to PF?</vt:lpstr>
      <vt:lpstr>Rationale and aim for  our study</vt:lpstr>
      <vt:lpstr>Hypothesis</vt:lpstr>
      <vt:lpstr>Translation of the AAQ-II</vt:lpstr>
      <vt:lpstr>samples</vt:lpstr>
      <vt:lpstr>samples</vt:lpstr>
      <vt:lpstr>Materials</vt:lpstr>
      <vt:lpstr>Statistical analyses</vt:lpstr>
      <vt:lpstr>Results: EFA &amp; CFA</vt:lpstr>
      <vt:lpstr>Results: EFA &amp; CFA</vt:lpstr>
      <vt:lpstr>Results: DIF</vt:lpstr>
      <vt:lpstr>Results: DIF</vt:lpstr>
      <vt:lpstr>Results: DIF</vt:lpstr>
      <vt:lpstr>Results: DIF</vt:lpstr>
      <vt:lpstr>Results: correlation </vt:lpstr>
      <vt:lpstr>Results: correlation</vt:lpstr>
      <vt:lpstr>Results: HLM</vt:lpstr>
      <vt:lpstr>Results: hlm</vt:lpstr>
      <vt:lpstr>幻灯片 35</vt:lpstr>
      <vt:lpstr>Sample 5 results: weird? Wrong?</vt:lpstr>
      <vt:lpstr>Conclusions</vt:lpstr>
      <vt:lpstr>Implications and limitations</vt:lpstr>
      <vt:lpstr>Future prospect</vt:lpstr>
      <vt:lpstr>Thank You for listening</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Psychometrics and Incremental Validity of the AAQ-II among Chinese Samples</dc:title>
  <dc:creator>welcome</dc:creator>
  <cp:lastModifiedBy>user</cp:lastModifiedBy>
  <cp:revision>23</cp:revision>
  <dcterms:created xsi:type="dcterms:W3CDTF">2013-07-03T02:17:12Z</dcterms:created>
  <dcterms:modified xsi:type="dcterms:W3CDTF">2013-07-11T08:36:38Z</dcterms:modified>
</cp:coreProperties>
</file>